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5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408BD-D1C0-4EE7-BDBB-1DEB652AAF8C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D3504-C79E-464B-85FC-69FCB43C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D3504-C79E-464B-85FC-69FCB43CD1D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2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70B7-2530-4A37-854D-63D331F4A689}" type="datetimeFigureOut">
              <a:rPr lang="ru-RU" smtClean="0"/>
              <a:pPr/>
              <a:t>04.07.2013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8D1C-9914-46CE-9AD2-885920E30C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30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70B7-2530-4A37-854D-63D331F4A689}" type="datetimeFigureOut">
              <a:rPr lang="ru-RU" smtClean="0"/>
              <a:pPr/>
              <a:t>04.07.2013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8D1C-9914-46CE-9AD2-885920E30C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93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70B7-2530-4A37-854D-63D331F4A689}" type="datetimeFigureOut">
              <a:rPr lang="ru-RU" smtClean="0"/>
              <a:pPr/>
              <a:t>04.07.2013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8D1C-9914-46CE-9AD2-885920E30C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13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70B7-2530-4A37-854D-63D331F4A689}" type="datetimeFigureOut">
              <a:rPr lang="ru-RU" smtClean="0"/>
              <a:pPr/>
              <a:t>04.07.2013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8D1C-9914-46CE-9AD2-885920E30C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62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70B7-2530-4A37-854D-63D331F4A689}" type="datetimeFigureOut">
              <a:rPr lang="ru-RU" smtClean="0"/>
              <a:pPr/>
              <a:t>04.07.2013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8D1C-9914-46CE-9AD2-885920E30C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42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70B7-2530-4A37-854D-63D331F4A689}" type="datetimeFigureOut">
              <a:rPr lang="ru-RU" smtClean="0"/>
              <a:pPr/>
              <a:t>04.07.2013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8D1C-9914-46CE-9AD2-885920E30C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74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70B7-2530-4A37-854D-63D331F4A689}" type="datetimeFigureOut">
              <a:rPr lang="ru-RU" smtClean="0"/>
              <a:pPr/>
              <a:t>04.07.2013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8D1C-9914-46CE-9AD2-885920E30C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79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70B7-2530-4A37-854D-63D331F4A689}" type="datetimeFigureOut">
              <a:rPr lang="ru-RU" smtClean="0"/>
              <a:pPr/>
              <a:t>04.07.2013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8D1C-9914-46CE-9AD2-885920E30C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20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70B7-2530-4A37-854D-63D331F4A689}" type="datetimeFigureOut">
              <a:rPr lang="ru-RU" smtClean="0"/>
              <a:pPr/>
              <a:t>04.07.2013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8D1C-9914-46CE-9AD2-885920E30C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79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70B7-2530-4A37-854D-63D331F4A689}" type="datetimeFigureOut">
              <a:rPr lang="ru-RU" smtClean="0"/>
              <a:pPr/>
              <a:t>04.07.2013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8D1C-9914-46CE-9AD2-885920E30C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97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70B7-2530-4A37-854D-63D331F4A689}" type="datetimeFigureOut">
              <a:rPr lang="ru-RU" smtClean="0"/>
              <a:pPr/>
              <a:t>04.07.2013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8D1C-9914-46CE-9AD2-885920E30C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43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670B7-2530-4A37-854D-63D331F4A689}" type="datetimeFigureOut">
              <a:rPr lang="ru-RU" smtClean="0"/>
              <a:pPr/>
              <a:t>04.07.2013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E8D1C-9914-46CE-9AD2-885920E30C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96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ntelros.ru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ntelros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ntelros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ntelros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0" t="16919" r="37996" b="20725"/>
          <a:stretch/>
        </p:blipFill>
        <p:spPr bwMode="auto">
          <a:xfrm>
            <a:off x="0" y="41745"/>
            <a:ext cx="4660487" cy="684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57303" y="195200"/>
            <a:ext cx="4176464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Александр Неклесса</a:t>
            </a:r>
          </a:p>
          <a:p>
            <a:endParaRPr lang="ru-RU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Кризис будущего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Сценарии и маршруты трансформации человека</a:t>
            </a:r>
          </a:p>
          <a:p>
            <a:pPr algn="just"/>
            <a:endParaRPr lang="ru-RU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Доклад на Международной конференции «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Афон – уникальное духовное и культурное достояние человечества</a:t>
            </a:r>
            <a:r>
              <a:rPr lang="ru-RU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Белград, Сербия, 23-26 июня 2013 г.</a:t>
            </a:r>
          </a:p>
          <a:p>
            <a:pPr algn="ctr"/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Круглый стол «</a:t>
            </a: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Аскеза, богословие, современность</a:t>
            </a:r>
            <a:r>
              <a:rPr lang="ru-RU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Тема «</a:t>
            </a: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Куда меняется человек? Афонский взгляд на проблемы антропологического кризиса</a:t>
            </a:r>
            <a:r>
              <a:rPr lang="ru-RU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Ω</a:t>
            </a:r>
            <a:endParaRPr lang="ru-RU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2013,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SYNLA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PROJECT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715"/>
            <a:ext cx="8219256" cy="57606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Р</a:t>
            </a:r>
            <a:r>
              <a:rPr lang="ru-RU" sz="3200" b="1" dirty="0" smtClean="0">
                <a:solidFill>
                  <a:srgbClr val="FFFF00"/>
                </a:solidFill>
              </a:rPr>
              <a:t>езюме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612068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>
                <a:solidFill>
                  <a:schemeClr val="bg1"/>
                </a:solidFill>
                <a:latin typeface="+mj-lt"/>
              </a:rPr>
              <a:t>Кризис будущего/настоящего – следствие антропологической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катастрофы, изживаемой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в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производной субстанции: антропологическом времени в его социальном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прочтении – 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истории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. Будущее –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комплексная категория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, отражающая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многообразные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аспекты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феномена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с различными сценариями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реализации в разных системах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мировидения.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Это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путь антропо-социо-трансформации: стремления к исцелению естества, преодолению стагнации, инерции быта и бытия,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Arial" pitchFamily="34" charset="0"/>
              </a:rPr>
              <a:t>себя и 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обстоятельств – состояние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Arial" pitchFamily="34" charset="0"/>
              </a:rPr>
              <a:t>перманентной трансценденции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, реализуемой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Arial" pitchFamily="34" charset="0"/>
              </a:rPr>
              <a:t>людьми в синергии с 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Промыслом.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докладе рассматриваются метаморфозы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сознания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и разноречивые попытки преодоления деформаций естества, </a:t>
            </a:r>
            <a:r>
              <a:rPr lang="ru-RU" sz="1400" dirty="0">
                <a:solidFill>
                  <a:schemeClr val="bg1"/>
                </a:solidFill>
              </a:rPr>
              <a:t>трансмутации, </a:t>
            </a:r>
            <a:r>
              <a:rPr lang="ru-RU" sz="1400" dirty="0" smtClean="0">
                <a:solidFill>
                  <a:schemeClr val="bg1"/>
                </a:solidFill>
              </a:rPr>
              <a:t>преображения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таких практиках, как гностицизм, миннэ, гуманизм, исихазм. </a:t>
            </a:r>
            <a:endParaRPr lang="ru-RU" sz="1400" dirty="0" smtClean="0">
              <a:solidFill>
                <a:schemeClr val="bg1"/>
              </a:solidFill>
              <a:latin typeface="+mj-lt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После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распада Западной Римской империи европейское мировидение преодолевало сумятицу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Темных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веков, продуцируя феномены Ренессанса, Реформации, Контрреформации, Просвещения,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Модернити.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Кризис доминантной ментальности Нового времени обострил различия в понимании </a:t>
            </a:r>
            <a:r>
              <a:rPr lang="ru-RU" sz="1400" dirty="0" smtClean="0">
                <a:solidFill>
                  <a:schemeClr val="bg1"/>
                </a:solidFill>
              </a:rPr>
              <a:t>цели, </a:t>
            </a:r>
            <a:r>
              <a:rPr lang="ru-RU" sz="1400" dirty="0">
                <a:solidFill>
                  <a:schemeClr val="bg1"/>
                </a:solidFill>
              </a:rPr>
              <a:t>стратегии человеческой </a:t>
            </a:r>
            <a:r>
              <a:rPr lang="ru-RU" sz="1400" dirty="0" smtClean="0">
                <a:solidFill>
                  <a:schemeClr val="bg1"/>
                </a:solidFill>
              </a:rPr>
              <a:t>жизни, обозначил рубежи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новой эры с </a:t>
            </a:r>
            <a:r>
              <a:rPr lang="ru-RU" sz="1400" dirty="0">
                <a:solidFill>
                  <a:schemeClr val="bg1"/>
                </a:solidFill>
              </a:rPr>
              <a:t>пока </a:t>
            </a:r>
            <a:r>
              <a:rPr lang="ru-RU" sz="1400" dirty="0" smtClean="0">
                <a:solidFill>
                  <a:schemeClr val="bg1"/>
                </a:solidFill>
              </a:rPr>
              <a:t>еще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неясным определением Постсовременность, вводящей в социальный оборот собственные модели антропо-трансформации. 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Переживаемый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цивилизацией глобальный переворот, тектоника антропологического кризиса, поиск эффективных путей его преодоления,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формулирование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новой методологии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познания-действия-управления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в ситуациях серьезной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неопределенности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создают условия, когда апофатическое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мировидение и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синергийный тип мышления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могут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оказаться трамплином цивилизационной динамики.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endParaRPr lang="ru-RU" sz="600" b="1" dirty="0" smtClean="0">
              <a:solidFill>
                <a:srgbClr val="FFFF00"/>
              </a:solidFill>
              <a:latin typeface="+mj-lt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FFFF00"/>
                </a:solidFill>
                <a:latin typeface="+mj-lt"/>
              </a:rPr>
              <a:t>КЛЮЧЕВЫЕ </a:t>
            </a:r>
            <a:r>
              <a:rPr lang="ru-RU" sz="1400" b="1" dirty="0">
                <a:solidFill>
                  <a:srgbClr val="FFFF00"/>
                </a:solidFill>
                <a:latin typeface="+mj-lt"/>
              </a:rPr>
              <a:t>СЛОВА</a:t>
            </a:r>
            <a:r>
              <a:rPr lang="ru-RU" sz="1400" b="1" dirty="0">
                <a:solidFill>
                  <a:schemeClr val="bg1"/>
                </a:solidFill>
                <a:latin typeface="+mj-lt"/>
              </a:rPr>
              <a:t>: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>
                <a:solidFill>
                  <a:schemeClr val="bg1"/>
                </a:solidFill>
              </a:rPr>
              <a:t>кризис будущего, антропологическая катастрофа, время, настоящее, будущее, грядущее, прошлое, история, предопределение, промысел, образование, шестоднев, сознание, мировидение, рефлекторность, синхронистичность, антургения, синергия, гностицизм, исихазм, </a:t>
            </a:r>
            <a:r>
              <a:rPr lang="ru-RU" sz="1400" i="1" dirty="0" smtClean="0">
                <a:solidFill>
                  <a:schemeClr val="bg1"/>
                </a:solidFill>
              </a:rPr>
              <a:t>миннэ, </a:t>
            </a:r>
            <a:r>
              <a:rPr lang="ru-RU" sz="1400" i="1" dirty="0">
                <a:solidFill>
                  <a:schemeClr val="bg1"/>
                </a:solidFill>
              </a:rPr>
              <a:t>гуманизм, трансмутация, </a:t>
            </a:r>
            <a:r>
              <a:rPr lang="ru-RU" sz="1400" i="1" dirty="0" smtClean="0">
                <a:solidFill>
                  <a:schemeClr val="bg1"/>
                </a:solidFill>
              </a:rPr>
              <a:t>антропотрансформация</a:t>
            </a:r>
            <a:r>
              <a:rPr lang="ru-RU" sz="1400" i="1" dirty="0">
                <a:solidFill>
                  <a:schemeClr val="bg1"/>
                </a:solidFill>
              </a:rPr>
              <a:t>, преображение, обожение, креативность, </a:t>
            </a:r>
            <a:r>
              <a:rPr lang="ru-RU" sz="1400" i="1" dirty="0" smtClean="0">
                <a:solidFill>
                  <a:schemeClr val="bg1"/>
                </a:solidFill>
              </a:rPr>
              <a:t>подлинность</a:t>
            </a:r>
            <a:r>
              <a:rPr lang="ru-RU" sz="1400" i="1" dirty="0">
                <a:solidFill>
                  <a:schemeClr val="bg1"/>
                </a:solidFill>
              </a:rPr>
              <a:t>, капитализм, дигитальная культура, </a:t>
            </a:r>
            <a:r>
              <a:rPr lang="ru-RU" sz="1400" i="1" dirty="0" smtClean="0">
                <a:solidFill>
                  <a:schemeClr val="bg1"/>
                </a:solidFill>
              </a:rPr>
              <a:t>искусственный интеллект, трансгуманизм</a:t>
            </a:r>
            <a:r>
              <a:rPr lang="ru-RU" sz="1400" i="1" dirty="0">
                <a:solidFill>
                  <a:schemeClr val="bg1"/>
                </a:solidFill>
              </a:rPr>
              <a:t>, постчеловек, </a:t>
            </a:r>
            <a:r>
              <a:rPr lang="ru-RU" sz="1400" i="1" dirty="0" smtClean="0">
                <a:solidFill>
                  <a:schemeClr val="bg1"/>
                </a:solidFill>
              </a:rPr>
              <a:t>цивилизация </a:t>
            </a:r>
            <a:r>
              <a:rPr lang="ru-RU" sz="1400" i="1" dirty="0">
                <a:solidFill>
                  <a:schemeClr val="bg1"/>
                </a:solidFill>
              </a:rPr>
              <a:t>смерти, постсовременность, </a:t>
            </a:r>
            <a:r>
              <a:rPr lang="ru-RU" sz="1400" i="1" dirty="0" smtClean="0">
                <a:solidFill>
                  <a:schemeClr val="bg1"/>
                </a:solidFill>
              </a:rPr>
              <a:t>сложность, критичность, сингулярность</a:t>
            </a:r>
            <a:r>
              <a:rPr lang="ru-RU" sz="1400" i="1" dirty="0">
                <a:solidFill>
                  <a:schemeClr val="bg1"/>
                </a:solidFill>
              </a:rPr>
              <a:t>, апофатизм, негативная диалектика, неклассический оператор, высокоадаптивные </a:t>
            </a:r>
            <a:r>
              <a:rPr lang="ru-RU" sz="1400" i="1" dirty="0" smtClean="0">
                <a:solidFill>
                  <a:schemeClr val="bg1"/>
                </a:solidFill>
              </a:rPr>
              <a:t>само-организующиеся системы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313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za\Desktop\im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150096"/>
            <a:ext cx="3707904" cy="3707904"/>
          </a:xfrm>
          <a:prstGeom prst="rect">
            <a:avLst/>
          </a:prstGeom>
          <a:noFill/>
        </p:spPr>
      </p:pic>
      <p:sp>
        <p:nvSpPr>
          <p:cNvPr id="4" name="Заголовок 19"/>
          <p:cNvSpPr txBox="1">
            <a:spLocks/>
          </p:cNvSpPr>
          <p:nvPr/>
        </p:nvSpPr>
        <p:spPr>
          <a:xfrm>
            <a:off x="2123728" y="571500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4624"/>
            <a:ext cx="885698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i="1" dirty="0" smtClean="0"/>
          </a:p>
          <a:p>
            <a:endParaRPr lang="ru-RU" sz="800" i="1" dirty="0"/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Ощущение возможной реальности</a:t>
            </a:r>
          </a:p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следует ставить выше</a:t>
            </a:r>
          </a:p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ощущения реальных возможностей»</a:t>
            </a:r>
          </a:p>
          <a:p>
            <a:pPr algn="r"/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Роберт 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Музиль</a:t>
            </a:r>
          </a:p>
          <a:p>
            <a:pPr algn="r"/>
            <a:endParaRPr lang="ru-RU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36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6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Вопросы?             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r"/>
            <a:endParaRPr lang="ru-RU" dirty="0" smtClean="0">
              <a:hlinkClick r:id="rId4"/>
            </a:endParaRPr>
          </a:p>
          <a:p>
            <a:pPr algn="r"/>
            <a:endParaRPr lang="ru-RU" dirty="0">
              <a:hlinkClick r:id="rId4"/>
            </a:endParaRPr>
          </a:p>
          <a:p>
            <a:pPr algn="r"/>
            <a:endParaRPr lang="ru-RU" dirty="0" smtClean="0">
              <a:hlinkClick r:id="rId4"/>
            </a:endParaRPr>
          </a:p>
          <a:p>
            <a:pPr algn="r"/>
            <a:endParaRPr lang="ru-RU" dirty="0">
              <a:hlinkClick r:id="rId4"/>
            </a:endParaRPr>
          </a:p>
          <a:p>
            <a:pPr algn="r"/>
            <a:endParaRPr lang="ru-RU" dirty="0" smtClean="0">
              <a:hlinkClick r:id="rId4"/>
            </a:endParaRPr>
          </a:p>
          <a:p>
            <a:pPr algn="r"/>
            <a:endParaRPr lang="ru-RU" dirty="0">
              <a:hlinkClick r:id="rId4"/>
            </a:endParaRPr>
          </a:p>
          <a:p>
            <a:pPr algn="r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://www.intelros.ru/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0726" y="1"/>
            <a:ext cx="152311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«Господи, Тебя имея, я не спрашиваю 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ни о небесах, ни о земле»</a:t>
            </a:r>
          </a:p>
          <a:p>
            <a:pPr algn="r"/>
            <a:r>
              <a:rPr lang="ru-RU" i="1" dirty="0">
                <a:solidFill>
                  <a:schemeClr val="bg1"/>
                </a:solidFill>
              </a:rPr>
              <a:t>Псалмопевец</a:t>
            </a:r>
          </a:p>
        </p:txBody>
      </p:sp>
    </p:spTree>
    <p:extLst>
      <p:ext uri="{BB962C8B-B14F-4D97-AF65-F5344CB8AC3E}">
        <p14:creationId xmlns:p14="http://schemas.microsoft.com/office/powerpoint/2010/main" val="16218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5200"/>
            <a:ext cx="8208912" cy="18656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Афон </a:t>
            </a:r>
            <a:r>
              <a:rPr lang="ru-RU" sz="1600" b="1" dirty="0">
                <a:solidFill>
                  <a:schemeClr val="bg1"/>
                </a:solidFill>
              </a:rPr>
              <a:t>– уникальное духовное и культурное достояние человечества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             Международная конференция, Белград, Сербия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            23–26 июня, 2013 г.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T</a:t>
            </a:r>
            <a:r>
              <a:rPr lang="ru-RU" sz="1600" b="1" dirty="0">
                <a:solidFill>
                  <a:schemeClr val="bg1"/>
                </a:solidFill>
              </a:rPr>
              <a:t>          </a:t>
            </a:r>
            <a:r>
              <a:rPr lang="en-US" sz="1600" b="1" dirty="0" smtClean="0">
                <a:solidFill>
                  <a:schemeClr val="bg1"/>
                </a:solidFill>
              </a:rPr>
              <a:t>The </a:t>
            </a:r>
            <a:r>
              <a:rPr lang="en-US" sz="1600" b="1" dirty="0">
                <a:solidFill>
                  <a:schemeClr val="bg1"/>
                </a:solidFill>
              </a:rPr>
              <a:t>Holy Mount Athos – the Unique Spiritual and Cultural Heritage of Humanity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           </a:t>
            </a:r>
            <a:r>
              <a:rPr lang="en-US" sz="1600" b="1" dirty="0">
                <a:solidFill>
                  <a:schemeClr val="bg1"/>
                </a:solidFill>
              </a:rPr>
              <a:t>International Conference, Belgrade, Serbia</a:t>
            </a:r>
            <a:r>
              <a:rPr lang="ru-RU" sz="1600" b="1" dirty="0">
                <a:solidFill>
                  <a:schemeClr val="bg1"/>
                </a:solidFill>
              </a:rPr>
              <a:t/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    </a:t>
            </a:r>
            <a:r>
              <a:rPr lang="ru-RU" sz="1600" b="1" dirty="0" smtClean="0">
                <a:solidFill>
                  <a:schemeClr val="bg1"/>
                </a:solidFill>
              </a:rPr>
              <a:t>    </a:t>
            </a:r>
            <a:r>
              <a:rPr lang="en-US" sz="1600" b="1" dirty="0" smtClean="0">
                <a:solidFill>
                  <a:schemeClr val="bg1"/>
                </a:solidFill>
              </a:rPr>
              <a:t>June </a:t>
            </a:r>
            <a:r>
              <a:rPr lang="en-US" sz="1600" b="1" dirty="0">
                <a:solidFill>
                  <a:schemeClr val="bg1"/>
                </a:solidFill>
              </a:rPr>
              <a:t>23-26, </a:t>
            </a:r>
            <a:r>
              <a:rPr lang="en-US" sz="1600" b="1" dirty="0" smtClean="0">
                <a:solidFill>
                  <a:schemeClr val="bg1"/>
                </a:solidFill>
              </a:rPr>
              <a:t>2013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                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4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425" y="1916832"/>
            <a:ext cx="8778055" cy="4824536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endParaRPr lang="ru-RU" sz="8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Александр Неклесса</a:t>
            </a:r>
          </a:p>
          <a:p>
            <a:pPr marL="0" indent="0" algn="r">
              <a:buNone/>
            </a:pPr>
            <a:endParaRPr lang="ru-RU" sz="24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4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Кризис </a:t>
            </a:r>
            <a:r>
              <a:rPr lang="ru-RU" sz="4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будущего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Сценарии и маршруты трансформации человека</a:t>
            </a:r>
          </a:p>
          <a:p>
            <a:pPr algn="ctr"/>
            <a:endParaRPr lang="ru-RU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ru-RU" sz="17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Нам </a:t>
            </a:r>
            <a:r>
              <a:rPr lang="ru-RU" sz="1500" dirty="0">
                <a:solidFill>
                  <a:schemeClr val="bg1"/>
                </a:solidFill>
              </a:rPr>
              <a:t>предстоит размышлять о тревоге настоящего времени. Мы должны постичь эту эпоху хотя бы для того,</a:t>
            </a:r>
          </a:p>
          <a:p>
            <a:pPr marL="0" indent="0" algn="r">
              <a:buNone/>
            </a:pPr>
            <a:r>
              <a:rPr lang="ru-RU" sz="1500" dirty="0">
                <a:solidFill>
                  <a:schemeClr val="bg1"/>
                </a:solidFill>
              </a:rPr>
              <a:t>чтобы говорить на соответствующем ей языке. При этом следует все же ориентироваться</a:t>
            </a:r>
          </a:p>
          <a:p>
            <a:pPr marL="0" indent="0" algn="r">
              <a:buNone/>
            </a:pPr>
            <a:r>
              <a:rPr lang="ru-RU" sz="1500" dirty="0">
                <a:solidFill>
                  <a:schemeClr val="bg1"/>
                </a:solidFill>
              </a:rPr>
              <a:t>не столько на яркие проявления времени, сколько на внутреннюю диалектику нашей </a:t>
            </a:r>
            <a:r>
              <a:rPr lang="ru-RU" sz="1500" dirty="0" smtClean="0">
                <a:solidFill>
                  <a:schemeClr val="bg1"/>
                </a:solidFill>
              </a:rPr>
              <a:t>тревоги.</a:t>
            </a:r>
            <a:endParaRPr lang="ru-RU" sz="15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sz="1500" i="1" dirty="0">
                <a:solidFill>
                  <a:schemeClr val="bg1"/>
                </a:solidFill>
              </a:rPr>
              <a:t>Поль Рикёр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          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Круглый 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 «</a:t>
            </a:r>
            <a:r>
              <a:rPr lang="ru-RU" sz="2400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Аскеза, богословие, современность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Куда меняется человек? Афонский </a:t>
            </a:r>
            <a:r>
              <a:rPr lang="ru-RU" sz="2400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взгляд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на проблемы антропологического </a:t>
            </a:r>
            <a:r>
              <a:rPr lang="ru-RU" sz="2400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кризиса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Round table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i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Askesis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Theology, Modernity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Discussion topic 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does 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human 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transform</a:t>
            </a:r>
            <a:r>
              <a:rPr lang="ru-RU" sz="2400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Outlook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problems 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anthropological crisis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holy-mount-athos.org/images/Athos_logo_201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6629"/>
            <a:ext cx="1526540" cy="1526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5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075240" cy="144016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путь к исцелению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преодоление настоящего/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4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036496" cy="5301208"/>
          </a:xfrm>
        </p:spPr>
        <p:txBody>
          <a:bodyPr>
            <a:normAutofit fontScale="32500" lnSpcReduction="20000"/>
          </a:bodyPr>
          <a:lstStyle/>
          <a:p>
            <a:pPr marL="0" indent="0" algn="r">
              <a:buNone/>
            </a:pPr>
            <a:endParaRPr lang="ru-RU" sz="1100" dirty="0" smtClean="0">
              <a:solidFill>
                <a:schemeClr val="bg1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19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3700" dirty="0" smtClean="0">
                <a:solidFill>
                  <a:schemeClr val="bg1"/>
                </a:solidFill>
                <a:cs typeface="Arial" pitchFamily="34" charset="0"/>
              </a:rPr>
              <a:t>И </a:t>
            </a:r>
            <a:r>
              <a:rPr lang="ru-RU" sz="3700" dirty="0">
                <a:solidFill>
                  <a:schemeClr val="bg1"/>
                </a:solidFill>
                <a:cs typeface="Arial" pitchFamily="34" charset="0"/>
              </a:rPr>
              <a:t>клялся Живущим во веки веков, Который сотворил небо и всё, что на нем, </a:t>
            </a:r>
            <a:endParaRPr lang="ru-RU" sz="37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3700" dirty="0" smtClean="0">
                <a:solidFill>
                  <a:schemeClr val="bg1"/>
                </a:solidFill>
                <a:cs typeface="Arial" pitchFamily="34" charset="0"/>
              </a:rPr>
              <a:t>землю</a:t>
            </a:r>
            <a:r>
              <a:rPr lang="ru-RU" sz="3700" dirty="0">
                <a:solidFill>
                  <a:schemeClr val="bg1"/>
                </a:solidFill>
                <a:cs typeface="Arial" pitchFamily="34" charset="0"/>
              </a:rPr>
              <a:t>, и все, что на ней, и море и всё, что в нём, что времени уже не </a:t>
            </a:r>
            <a:r>
              <a:rPr lang="ru-RU" sz="3700" dirty="0" smtClean="0">
                <a:solidFill>
                  <a:schemeClr val="bg1"/>
                </a:solidFill>
                <a:cs typeface="Arial" pitchFamily="34" charset="0"/>
              </a:rPr>
              <a:t>будет</a:t>
            </a:r>
          </a:p>
          <a:p>
            <a:pPr marL="0" indent="0" algn="r">
              <a:spcBef>
                <a:spcPts val="288"/>
              </a:spcBef>
              <a:buNone/>
            </a:pPr>
            <a:r>
              <a:rPr lang="ru-RU" sz="3700" i="1" dirty="0" smtClean="0">
                <a:solidFill>
                  <a:schemeClr val="bg1"/>
                </a:solidFill>
                <a:cs typeface="Arial" pitchFamily="34" charset="0"/>
              </a:rPr>
              <a:t>                                                                                                 </a:t>
            </a:r>
            <a:r>
              <a:rPr lang="ru-RU" sz="3700" i="1" dirty="0">
                <a:solidFill>
                  <a:schemeClr val="bg1"/>
                </a:solidFill>
                <a:cs typeface="Arial" pitchFamily="34" charset="0"/>
              </a:rPr>
              <a:t>Откровение </a:t>
            </a:r>
            <a:r>
              <a:rPr lang="ru-RU" sz="3700" i="1" dirty="0" smtClean="0">
                <a:solidFill>
                  <a:schemeClr val="bg1"/>
                </a:solidFill>
                <a:cs typeface="Arial" pitchFamily="34" charset="0"/>
              </a:rPr>
              <a:t>10:1-7</a:t>
            </a:r>
            <a:endParaRPr lang="ru-RU" sz="3700" i="1" strike="sngStrike" dirty="0" smtClean="0">
              <a:solidFill>
                <a:schemeClr val="bg1"/>
              </a:solidFill>
            </a:endParaRPr>
          </a:p>
          <a:p>
            <a:pPr marL="0" indent="0" algn="r">
              <a:spcBef>
                <a:spcPts val="288"/>
              </a:spcBef>
              <a:buNone/>
            </a:pPr>
            <a:endParaRPr lang="ru-RU" sz="49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5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Катастрофа – История – Время – Будущее и Грядущее – Трансформация</a:t>
            </a:r>
          </a:p>
          <a:p>
            <a:pPr marL="0" indent="0" algn="r">
              <a:buNone/>
            </a:pPr>
            <a:endParaRPr lang="ru-RU" sz="6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  <a:spcBef>
                <a:spcPts val="384"/>
              </a:spcBef>
              <a:spcAft>
                <a:spcPts val="600"/>
              </a:spcAft>
            </a:pPr>
            <a:r>
              <a:rPr lang="ru-RU" sz="49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Кризис </a:t>
            </a:r>
            <a:r>
              <a:rPr lang="ru-RU" sz="49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будущего</a:t>
            </a:r>
            <a:r>
              <a:rPr lang="ru-RU" sz="4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следствие антропологической </a:t>
            </a:r>
            <a:r>
              <a:rPr lang="ru-RU" sz="49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катастрофы</a:t>
            </a:r>
            <a:r>
              <a:rPr lang="ru-RU" sz="4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ее производной субстанции: истории. </a:t>
            </a:r>
          </a:p>
          <a:p>
            <a:pPr>
              <a:lnSpc>
                <a:spcPct val="160000"/>
              </a:lnSpc>
              <a:spcBef>
                <a:spcPts val="384"/>
              </a:spcBef>
              <a:spcAft>
                <a:spcPts val="600"/>
              </a:spcAft>
            </a:pPr>
            <a:r>
              <a:rPr lang="ru-RU" sz="49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История</a:t>
            </a:r>
            <a:r>
              <a:rPr lang="ru-RU" sz="4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путь восстановления порушенной природы, второй шанс, «время человеков» (ср. «время космоса»). История как лечебница (маршрут антропо-</a:t>
            </a:r>
            <a:r>
              <a:rPr lang="ru-RU" sz="4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социо</a:t>
            </a:r>
            <a:r>
              <a:rPr lang="ru-RU" sz="4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-трансформации).</a:t>
            </a:r>
          </a:p>
          <a:p>
            <a:pPr>
              <a:lnSpc>
                <a:spcPct val="160000"/>
              </a:lnSpc>
              <a:spcBef>
                <a:spcPts val="384"/>
              </a:spcBef>
              <a:spcAft>
                <a:spcPts val="600"/>
              </a:spcAft>
            </a:pPr>
            <a:r>
              <a:rPr lang="ru-RU" sz="4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Сложная структура </a:t>
            </a:r>
            <a:r>
              <a:rPr lang="ru-RU" sz="49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времени</a:t>
            </a:r>
            <a:r>
              <a:rPr lang="ru-RU" sz="4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4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человеческое/социальное</a:t>
            </a:r>
            <a:r>
              <a:rPr lang="ru-RU" sz="4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отлично от </a:t>
            </a:r>
            <a:r>
              <a:rPr lang="ru-RU" sz="4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физического</a:t>
            </a:r>
            <a:r>
              <a:rPr lang="ru-RU" sz="4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движется с иной, к тому же изменчивой скоростью и </a:t>
            </a:r>
            <a:r>
              <a:rPr lang="ru-RU" sz="4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его маршрут </a:t>
            </a:r>
            <a:r>
              <a:rPr lang="ru-RU" sz="4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линеен. </a:t>
            </a:r>
            <a:endParaRPr lang="ru-RU" sz="4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  <a:spcBef>
                <a:spcPts val="384"/>
              </a:spcBef>
              <a:spcAft>
                <a:spcPts val="600"/>
              </a:spcAft>
            </a:pPr>
            <a:r>
              <a:rPr lang="ru-RU" sz="4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Ступени </a:t>
            </a:r>
            <a:r>
              <a:rPr lang="ru-RU" sz="4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актуализации антропологического времени: инерция («срок»), намерения, действия, </a:t>
            </a:r>
            <a:r>
              <a:rPr lang="ru-RU" sz="49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про-</a:t>
            </a:r>
            <a:r>
              <a:rPr lang="ru-RU" sz="49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буждение</a:t>
            </a:r>
            <a:r>
              <a:rPr lang="ru-RU" sz="4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(обретение будущего).</a:t>
            </a:r>
            <a:endParaRPr lang="ru-RU" sz="4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2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3362"/>
            <a:ext cx="9144000" cy="6858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Борьба за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будущее</a:t>
            </a:r>
          </a:p>
          <a:p>
            <a:pPr marL="0" indent="0" algn="r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Ей, гряди, Господи Иисусе! </a:t>
            </a:r>
            <a:r>
              <a:rPr lang="ru-RU" sz="1200" i="1" dirty="0" smtClean="0">
                <a:solidFill>
                  <a:schemeClr val="bg1"/>
                </a:solidFill>
              </a:rPr>
              <a:t>Откровение 22:20</a:t>
            </a:r>
            <a:endParaRPr lang="ru-RU" sz="1200" i="1" dirty="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Будущее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есть</a:t>
            </a:r>
            <a:r>
              <a:rPr lang="ru-RU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преодоление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инерции замкнутого бытия: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снятие коросты, сковывающей человека,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удерживающей в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лабиринтах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déjà vu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Истоки будущего обнаруживаются в глубинах, разломах, тектонике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настоящего как экогены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(антропогены, социогены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Будущее создается людьми в синергии с Промыслом, как встреча (соединение) пробуждающегося  сознания с </a:t>
            </a:r>
            <a:r>
              <a:rPr lang="ru-RU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Грядущим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перманентное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обновление (</a:t>
            </a:r>
            <a:r>
              <a:rPr lang="el-G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ἀποκατάστασις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 трансценденция временного, преображение,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преодоление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себя и «</a:t>
            </a:r>
            <a:r>
              <a:rPr lang="ru-RU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наста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Человеческ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ая темпоральность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пластична: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изживание времени ведет к его исчерпанию, </a:t>
            </a:r>
            <a:r>
              <a:rPr lang="ru-RU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концу истории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спасению либо отпадению (разделению). Альтернатива – лавина, водоворот времени, провал в бездну архаики, укутанной пластами бесконечной истории, ее обрушение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смешение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фрагментов, распад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времен («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time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 of joint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»).</a:t>
            </a: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Человек, размыкая, пересиливая, побеждая дурную бесконечность («день сурка»), преодолевает себя – это процесс </a:t>
            </a:r>
            <a:r>
              <a:rPr lang="ru-RU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трансформации: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подви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`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г, метаморфоза, трансмутация, исцеление, обожение.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3782" y="3033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Антропологический Шестоднев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36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осстановление человека</a:t>
            </a:r>
            <a:endParaRPr lang="ru-RU" sz="36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5257800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endParaRPr lang="ru-RU" sz="17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sz="1300" dirty="0" smtClean="0">
                <a:solidFill>
                  <a:schemeClr val="bg1"/>
                </a:solidFill>
              </a:rPr>
              <a:t>Стрекозой </a:t>
            </a:r>
            <a:r>
              <a:rPr lang="ru-RU" sz="1300" dirty="0">
                <a:solidFill>
                  <a:schemeClr val="bg1"/>
                </a:solidFill>
              </a:rPr>
              <a:t>навсегда ль обернется личинка?</a:t>
            </a:r>
          </a:p>
          <a:p>
            <a:pPr marL="0" indent="0" algn="r">
              <a:buNone/>
            </a:pPr>
            <a:r>
              <a:rPr lang="ru-RU" sz="1300" i="1" dirty="0">
                <a:solidFill>
                  <a:schemeClr val="bg1"/>
                </a:solidFill>
              </a:rPr>
              <a:t>Эпос о </a:t>
            </a:r>
            <a:r>
              <a:rPr lang="ru-RU" sz="1300" i="1" dirty="0" smtClean="0">
                <a:solidFill>
                  <a:schemeClr val="bg1"/>
                </a:solidFill>
              </a:rPr>
              <a:t>Гильгамеше</a:t>
            </a:r>
          </a:p>
          <a:p>
            <a:pPr marL="0" indent="0" algn="r">
              <a:buNone/>
            </a:pPr>
            <a:endParaRPr lang="ru-RU" sz="15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СЕМЯ </a:t>
            </a:r>
            <a:r>
              <a:rPr lang="en-US" sz="2600" b="1" dirty="0" smtClean="0">
                <a:solidFill>
                  <a:schemeClr val="bg1"/>
                </a:solidFill>
              </a:rPr>
              <a:t>&gt;</a:t>
            </a:r>
            <a:r>
              <a:rPr lang="ru-RU" sz="2600" b="1" dirty="0" smtClean="0">
                <a:solidFill>
                  <a:schemeClr val="bg1"/>
                </a:solidFill>
              </a:rPr>
              <a:t> ТРАВА </a:t>
            </a:r>
            <a:r>
              <a:rPr lang="en-US" sz="2600" b="1" dirty="0" smtClean="0">
                <a:solidFill>
                  <a:schemeClr val="bg1"/>
                </a:solidFill>
              </a:rPr>
              <a:t>&gt;</a:t>
            </a:r>
            <a:r>
              <a:rPr lang="ru-RU" sz="2600" b="1" dirty="0" smtClean="0">
                <a:solidFill>
                  <a:schemeClr val="bg1"/>
                </a:solidFill>
              </a:rPr>
              <a:t> КУСТ </a:t>
            </a:r>
            <a:r>
              <a:rPr lang="en-US" sz="2600" b="1" dirty="0" smtClean="0">
                <a:solidFill>
                  <a:schemeClr val="bg1"/>
                </a:solidFill>
              </a:rPr>
              <a:t>&gt;</a:t>
            </a:r>
            <a:r>
              <a:rPr lang="ru-RU" sz="2600" b="1" dirty="0" smtClean="0">
                <a:solidFill>
                  <a:schemeClr val="bg1"/>
                </a:solidFill>
              </a:rPr>
              <a:t> СТВОЛ </a:t>
            </a:r>
            <a:r>
              <a:rPr lang="en-US" sz="2600" b="1" dirty="0" smtClean="0">
                <a:solidFill>
                  <a:schemeClr val="bg1"/>
                </a:solidFill>
              </a:rPr>
              <a:t>&gt;</a:t>
            </a:r>
            <a:r>
              <a:rPr lang="ru-RU" sz="2600" b="1" dirty="0" smtClean="0">
                <a:solidFill>
                  <a:schemeClr val="bg1"/>
                </a:solidFill>
              </a:rPr>
              <a:t> КОРНИ </a:t>
            </a:r>
            <a:r>
              <a:rPr lang="en-US" sz="2600" b="1" dirty="0" smtClean="0">
                <a:solidFill>
                  <a:schemeClr val="bg1"/>
                </a:solidFill>
              </a:rPr>
              <a:t>&gt;</a:t>
            </a:r>
            <a:r>
              <a:rPr lang="ru-RU" sz="2600" b="1" dirty="0" smtClean="0">
                <a:solidFill>
                  <a:schemeClr val="bg1"/>
                </a:solidFill>
              </a:rPr>
              <a:t> ДРЕВО </a:t>
            </a:r>
            <a:r>
              <a:rPr lang="en-US" sz="2600" b="1" dirty="0" smtClean="0">
                <a:solidFill>
                  <a:schemeClr val="bg1"/>
                </a:solidFill>
              </a:rPr>
              <a:t>&gt;</a:t>
            </a:r>
            <a:r>
              <a:rPr lang="ru-RU" sz="2600" b="1" dirty="0" smtClean="0">
                <a:solidFill>
                  <a:schemeClr val="bg1"/>
                </a:solidFill>
              </a:rPr>
              <a:t> ЛЕС</a:t>
            </a:r>
          </a:p>
          <a:p>
            <a:pPr marL="0" indent="0">
              <a:buNone/>
            </a:pPr>
            <a:endParaRPr lang="ru-RU" sz="2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Процесс восстановления человека –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трансформация сознания от состояния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600" i="1" dirty="0" smtClean="0">
                <a:solidFill>
                  <a:schemeClr val="bg1">
                    <a:lumMod val="85000"/>
                  </a:schemeClr>
                </a:solidFill>
              </a:rPr>
              <a:t>тяжелой</a:t>
            </a:r>
            <a:r>
              <a:rPr lang="ru-RU" sz="2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600" i="1" dirty="0" smtClean="0">
                <a:solidFill>
                  <a:schemeClr val="bg1">
                    <a:lumMod val="85000"/>
                  </a:schemeClr>
                </a:solidFill>
              </a:rPr>
              <a:t>травмы</a:t>
            </a:r>
            <a:r>
              <a:rPr lang="ru-RU" sz="2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к мышлению:</a:t>
            </a:r>
          </a:p>
          <a:p>
            <a:pPr lvl="2">
              <a:buFont typeface="Wingdings" pitchFamily="2" charset="2"/>
              <a:buChar char="v"/>
            </a:pPr>
            <a:r>
              <a:rPr lang="ru-RU" sz="2600" i="1" dirty="0" smtClean="0">
                <a:solidFill>
                  <a:schemeClr val="bg1">
                    <a:lumMod val="85000"/>
                  </a:schemeClr>
                </a:solidFill>
              </a:rPr>
              <a:t>  рефлекторному</a:t>
            </a:r>
            <a:endParaRPr lang="ru-RU" sz="2600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2">
              <a:buFont typeface="Wingdings" pitchFamily="2" charset="2"/>
              <a:buChar char="v"/>
            </a:pPr>
            <a:r>
              <a:rPr lang="ru-RU" sz="2600" i="1" dirty="0" smtClean="0">
                <a:solidFill>
                  <a:schemeClr val="bg1">
                    <a:lumMod val="85000"/>
                  </a:schemeClr>
                </a:solidFill>
              </a:rPr>
              <a:t>  синхронистичному </a:t>
            </a:r>
          </a:p>
          <a:p>
            <a:pPr lvl="2">
              <a:buFont typeface="Wingdings" pitchFamily="2" charset="2"/>
              <a:buChar char="v"/>
            </a:pPr>
            <a:r>
              <a:rPr lang="ru-RU" sz="2600" i="1" dirty="0" smtClean="0">
                <a:solidFill>
                  <a:schemeClr val="bg1">
                    <a:lumMod val="85000"/>
                  </a:schemeClr>
                </a:solidFill>
              </a:rPr>
              <a:t>  линейному</a:t>
            </a:r>
          </a:p>
          <a:p>
            <a:pPr lvl="2">
              <a:buFont typeface="Wingdings" pitchFamily="2" charset="2"/>
              <a:buChar char="v"/>
            </a:pPr>
            <a:r>
              <a:rPr lang="ru-RU" sz="2600" i="1" dirty="0" smtClean="0">
                <a:solidFill>
                  <a:schemeClr val="bg1">
                    <a:lumMod val="85000"/>
                  </a:schemeClr>
                </a:solidFill>
              </a:rPr>
              <a:t>  антургенийному</a:t>
            </a:r>
          </a:p>
          <a:p>
            <a:pPr lvl="2">
              <a:buFont typeface="Wingdings" pitchFamily="2" charset="2"/>
              <a:buChar char="v"/>
            </a:pPr>
            <a:r>
              <a:rPr lang="ru-RU" sz="2600" i="1" dirty="0" smtClean="0">
                <a:solidFill>
                  <a:schemeClr val="bg1">
                    <a:lumMod val="85000"/>
                  </a:schemeClr>
                </a:solidFill>
              </a:rPr>
              <a:t>  синергийному</a:t>
            </a:r>
          </a:p>
        </p:txBody>
      </p:sp>
    </p:spTree>
    <p:extLst>
      <p:ext uri="{BB962C8B-B14F-4D97-AF65-F5344CB8AC3E}">
        <p14:creationId xmlns:p14="http://schemas.microsoft.com/office/powerpoint/2010/main" val="5676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Сообщества, практикующие трансценденцию</a:t>
            </a:r>
            <a:r>
              <a:rPr lang="ru-RU" sz="3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36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дисциплинированных маршрута</a:t>
            </a:r>
            <a:endParaRPr lang="ru-RU" sz="36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8640960" cy="46413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1200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it-IT" sz="13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it-IT" sz="1300" dirty="0" smtClean="0">
                <a:solidFill>
                  <a:schemeClr val="bg1"/>
                </a:solidFill>
              </a:rPr>
              <a:t>Transumanar</a:t>
            </a:r>
            <a:r>
              <a:rPr lang="it-IT" sz="1300" dirty="0">
                <a:solidFill>
                  <a:schemeClr val="bg1"/>
                </a:solidFill>
              </a:rPr>
              <a:t> significar per verba non si </a:t>
            </a:r>
            <a:r>
              <a:rPr lang="it-IT" sz="1300" dirty="0" smtClean="0">
                <a:solidFill>
                  <a:schemeClr val="bg1"/>
                </a:solidFill>
              </a:rPr>
              <a:t>poria</a:t>
            </a:r>
            <a:endParaRPr lang="ru-RU" sz="1300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300" i="1" dirty="0" smtClean="0">
                <a:solidFill>
                  <a:schemeClr val="bg1"/>
                </a:solidFill>
              </a:rPr>
              <a:t>Dante</a:t>
            </a:r>
            <a:r>
              <a:rPr lang="it-IT" sz="1300" i="1" dirty="0" smtClean="0">
                <a:solidFill>
                  <a:schemeClr val="bg1"/>
                </a:solidFill>
              </a:rPr>
              <a:t>,</a:t>
            </a:r>
            <a:r>
              <a:rPr lang="it-IT" sz="1300" i="1" dirty="0">
                <a:solidFill>
                  <a:schemeClr val="bg1"/>
                </a:solidFill>
              </a:rPr>
              <a:t> Paradiso, Canto I, vv.70-71</a:t>
            </a:r>
            <a:r>
              <a:rPr lang="en-US" sz="1300" i="1" dirty="0" smtClean="0">
                <a:solidFill>
                  <a:schemeClr val="bg1"/>
                </a:solidFill>
              </a:rPr>
              <a:t> </a:t>
            </a:r>
            <a:endParaRPr lang="ru-RU" sz="1300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От метаморфоз к обожению (модели трансформации)</a:t>
            </a:r>
          </a:p>
          <a:p>
            <a:pPr>
              <a:buNone/>
            </a:pPr>
            <a:endParaRPr lang="ru-RU" sz="2600" dirty="0" smtClean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 ГНОСТИЦИЗМ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ru-RU" sz="2000" i="1" dirty="0" smtClean="0">
                <a:solidFill>
                  <a:schemeClr val="bg1"/>
                </a:solidFill>
              </a:rPr>
              <a:t>МИСТЕРИЯ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 МИННЭ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i="1" dirty="0">
                <a:solidFill>
                  <a:schemeClr val="bg1"/>
                </a:solidFill>
              </a:rPr>
              <a:t>FINE AMOR</a:t>
            </a:r>
            <a:r>
              <a:rPr lang="ru-RU" sz="2000" i="1" dirty="0" smtClean="0">
                <a:solidFill>
                  <a:schemeClr val="bg1"/>
                </a:solidFill>
              </a:rPr>
              <a:t>/</a:t>
            </a:r>
            <a:r>
              <a:rPr lang="en-US" sz="2000" i="1" dirty="0" smtClean="0">
                <a:solidFill>
                  <a:schemeClr val="bg1"/>
                </a:solidFill>
              </a:rPr>
              <a:t>GAY SABER</a:t>
            </a:r>
            <a:r>
              <a:rPr lang="ru-RU" sz="2000" i="1" dirty="0" smtClean="0">
                <a:solidFill>
                  <a:schemeClr val="bg1"/>
                </a:solidFill>
              </a:rPr>
              <a:t>/</a:t>
            </a:r>
            <a:r>
              <a:rPr lang="en-US" sz="2000" i="1" dirty="0" smtClean="0">
                <a:solidFill>
                  <a:schemeClr val="bg1"/>
                </a:solidFill>
              </a:rPr>
              <a:t>GAYA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SCIENZA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 ГУМАНИЗМ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sz="2000" i="1" dirty="0" smtClean="0">
                <a:solidFill>
                  <a:schemeClr val="bg1"/>
                </a:solidFill>
              </a:rPr>
              <a:t>STUDIA HUMANITATIS</a:t>
            </a:r>
            <a:r>
              <a:rPr lang="ru-RU" sz="2000" i="1" dirty="0" smtClean="0">
                <a:solidFill>
                  <a:schemeClr val="bg1"/>
                </a:solidFill>
              </a:rPr>
              <a:t>/</a:t>
            </a:r>
            <a:r>
              <a:rPr lang="en-US" sz="2000" i="1" dirty="0" smtClean="0">
                <a:solidFill>
                  <a:schemeClr val="bg1"/>
                </a:solidFill>
              </a:rPr>
              <a:t>DOLZZADE VIVERE</a:t>
            </a:r>
            <a:r>
              <a:rPr lang="ru-RU" sz="2000" i="1" dirty="0" smtClean="0">
                <a:solidFill>
                  <a:schemeClr val="bg1"/>
                </a:solidFill>
              </a:rPr>
              <a:t>/</a:t>
            </a:r>
            <a:r>
              <a:rPr lang="en-US" sz="2000" i="1" dirty="0" smtClean="0">
                <a:solidFill>
                  <a:schemeClr val="bg1"/>
                </a:solidFill>
              </a:rPr>
              <a:t>HOMO </a:t>
            </a:r>
            <a:r>
              <a:rPr lang="en-US" sz="2000" i="1" dirty="0">
                <a:solidFill>
                  <a:schemeClr val="bg1"/>
                </a:solidFill>
              </a:rPr>
              <a:t>VIRTUOSO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 ИСИХАЗМ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ru-RU" sz="2000" i="1" dirty="0" smtClean="0">
                <a:solidFill>
                  <a:schemeClr val="bg1"/>
                </a:solidFill>
              </a:rPr>
              <a:t>СИНЕРГИЯ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lvl="1">
              <a:buFont typeface="Wingdings" pitchFamily="2" charset="2"/>
              <a:buChar char="Ø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  Ср. архетипы: Эзотерик – Философ </a:t>
            </a:r>
            <a:r>
              <a:rPr lang="ru-RU" sz="2600" dirty="0">
                <a:solidFill>
                  <a:schemeClr val="bg1"/>
                </a:solidFill>
              </a:rPr>
              <a:t>– </a:t>
            </a:r>
            <a:r>
              <a:rPr lang="ru-RU" sz="2600" dirty="0" smtClean="0">
                <a:solidFill>
                  <a:schemeClr val="bg1"/>
                </a:solidFill>
              </a:rPr>
              <a:t>Поэт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– Мо</a:t>
            </a:r>
            <a:r>
              <a:rPr lang="ru-RU" dirty="0" smtClean="0">
                <a:solidFill>
                  <a:schemeClr val="bg1"/>
                </a:solidFill>
              </a:rPr>
              <a:t>нах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060"/>
            <a:ext cx="8219256" cy="2218258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Книга Природы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Постижение творения как средство познания истины</a:t>
            </a: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7525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48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…</a:t>
            </a:r>
            <a:r>
              <a:rPr lang="en-US" sz="4800" dirty="0" smtClean="0">
                <a:solidFill>
                  <a:schemeClr val="bg1"/>
                </a:solidFill>
              </a:rPr>
              <a:t>nam </a:t>
            </a:r>
            <a:r>
              <a:rPr lang="en-US" sz="4800" dirty="0">
                <a:solidFill>
                  <a:schemeClr val="bg1"/>
                </a:solidFill>
              </a:rPr>
              <a:t>et ipsa scientia potestas </a:t>
            </a:r>
            <a:r>
              <a:rPr lang="en-US" sz="4800" dirty="0" smtClean="0">
                <a:solidFill>
                  <a:schemeClr val="bg1"/>
                </a:solidFill>
              </a:rPr>
              <a:t>est</a:t>
            </a:r>
            <a:r>
              <a:rPr lang="ru-RU" sz="4800" dirty="0" smtClean="0">
                <a:solidFill>
                  <a:schemeClr val="bg1"/>
                </a:solidFill>
              </a:rPr>
              <a:t>. </a:t>
            </a:r>
            <a:r>
              <a:rPr lang="en-US" sz="4800" i="1" dirty="0" smtClean="0">
                <a:solidFill>
                  <a:schemeClr val="bg1"/>
                </a:solidFill>
              </a:rPr>
              <a:t>Bacon</a:t>
            </a:r>
            <a:r>
              <a:rPr lang="ru-RU" sz="4800" i="1" dirty="0" smtClean="0">
                <a:solidFill>
                  <a:schemeClr val="bg1"/>
                </a:solidFill>
              </a:rPr>
              <a:t>. </a:t>
            </a:r>
            <a:r>
              <a:rPr lang="en-US" sz="4800" i="1" dirty="0" smtClean="0">
                <a:solidFill>
                  <a:schemeClr val="bg1"/>
                </a:solidFill>
              </a:rPr>
              <a:t>De Haeresibus,1597</a:t>
            </a:r>
            <a:endParaRPr lang="ru-RU" sz="4800" i="1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Knowledge</a:t>
            </a:r>
            <a:r>
              <a:rPr lang="en-US" sz="4800" dirty="0">
                <a:solidFill>
                  <a:schemeClr val="bg1"/>
                </a:solidFill>
              </a:rPr>
              <a:t> it selfe is a power whereby h</a:t>
            </a:r>
            <a:r>
              <a:rPr lang="en-US" sz="4800" dirty="0" smtClean="0">
                <a:solidFill>
                  <a:schemeClr val="bg1"/>
                </a:solidFill>
              </a:rPr>
              <a:t>e knoweth. </a:t>
            </a:r>
            <a:r>
              <a:rPr lang="en-US" sz="4800" i="1" dirty="0" smtClean="0">
                <a:solidFill>
                  <a:schemeClr val="bg1"/>
                </a:solidFill>
              </a:rPr>
              <a:t>Essays, 1598</a:t>
            </a:r>
            <a:endParaRPr lang="ru-RU" sz="4800" i="1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 Knowledge and </a:t>
            </a:r>
            <a:r>
              <a:rPr lang="en-US" sz="4800" dirty="0">
                <a:solidFill>
                  <a:schemeClr val="bg1"/>
                </a:solidFill>
              </a:rPr>
              <a:t>human power are synonymous, since the ignorance of the cause frustrates the </a:t>
            </a:r>
            <a:r>
              <a:rPr lang="en-US" sz="4800" dirty="0" smtClean="0">
                <a:solidFill>
                  <a:schemeClr val="bg1"/>
                </a:solidFill>
              </a:rPr>
              <a:t>effect</a:t>
            </a:r>
            <a:r>
              <a:rPr lang="ru-RU" sz="4800" dirty="0" smtClean="0">
                <a:solidFill>
                  <a:schemeClr val="bg1"/>
                </a:solidFill>
              </a:rPr>
              <a:t>.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</a:rPr>
              <a:t>Novum Organum, </a:t>
            </a:r>
            <a:r>
              <a:rPr lang="en-US" sz="4800" i="1" dirty="0">
                <a:solidFill>
                  <a:schemeClr val="bg1"/>
                </a:solidFill>
              </a:rPr>
              <a:t>1620</a:t>
            </a:r>
            <a:endParaRPr lang="ru-RU" sz="48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ru-RU" sz="8000" dirty="0" smtClean="0">
                <a:solidFill>
                  <a:schemeClr val="bg1"/>
                </a:solidFill>
              </a:rPr>
              <a:t>Конфликт между логикой Аристотеля и христианской формулой истины (ср. Книга Иова). </a:t>
            </a:r>
            <a:r>
              <a:rPr lang="ru-RU" sz="8000" dirty="0">
                <a:solidFill>
                  <a:schemeClr val="bg1"/>
                </a:solidFill>
              </a:rPr>
              <a:t>О</a:t>
            </a:r>
            <a:r>
              <a:rPr lang="ru-RU" sz="8000" dirty="0" smtClean="0">
                <a:solidFill>
                  <a:schemeClr val="bg1"/>
                </a:solidFill>
              </a:rPr>
              <a:t>суждение</a:t>
            </a:r>
            <a:r>
              <a:rPr lang="ru-RU" sz="8000" dirty="0">
                <a:solidFill>
                  <a:schemeClr val="bg1"/>
                </a:solidFill>
              </a:rPr>
              <a:t> аристотелизма </a:t>
            </a:r>
            <a:r>
              <a:rPr lang="ru-RU" sz="8000" dirty="0" smtClean="0">
                <a:solidFill>
                  <a:schemeClr val="bg1"/>
                </a:solidFill>
              </a:rPr>
              <a:t>(1270, </a:t>
            </a:r>
            <a:r>
              <a:rPr lang="ru-RU" sz="8000" dirty="0">
                <a:solidFill>
                  <a:schemeClr val="bg1"/>
                </a:solidFill>
              </a:rPr>
              <a:t>1277 </a:t>
            </a:r>
            <a:r>
              <a:rPr lang="ru-RU" sz="8000" dirty="0" smtClean="0">
                <a:solidFill>
                  <a:schemeClr val="bg1"/>
                </a:solidFill>
              </a:rPr>
              <a:t>гг.) </a:t>
            </a:r>
            <a:r>
              <a:rPr lang="ru-RU" sz="8000" dirty="0">
                <a:solidFill>
                  <a:schemeClr val="bg1"/>
                </a:solidFill>
              </a:rPr>
              <a:t> </a:t>
            </a:r>
            <a:endParaRPr lang="ru-RU" sz="8000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ru-RU" sz="8000" dirty="0" smtClean="0">
                <a:solidFill>
                  <a:schemeClr val="bg1"/>
                </a:solidFill>
              </a:rPr>
              <a:t>Испытание гипотезы природой (эксперимент). Рождение новоевропейской науки</a:t>
            </a:r>
            <a:r>
              <a:rPr lang="en-US" sz="8000" dirty="0" smtClean="0">
                <a:solidFill>
                  <a:schemeClr val="bg1"/>
                </a:solidFill>
              </a:rPr>
              <a:t> (</a:t>
            </a:r>
            <a:r>
              <a:rPr lang="ru-RU" sz="8000" dirty="0" smtClean="0">
                <a:solidFill>
                  <a:schemeClr val="bg1"/>
                </a:solidFill>
              </a:rPr>
              <a:t>«</a:t>
            </a:r>
            <a:r>
              <a:rPr lang="ru-RU" sz="8000" i="1" dirty="0" smtClean="0">
                <a:solidFill>
                  <a:schemeClr val="bg1"/>
                </a:solidFill>
              </a:rPr>
              <a:t>власть и мощь сама по себе</a:t>
            </a:r>
            <a:r>
              <a:rPr lang="ru-RU" sz="8000" dirty="0" smtClean="0">
                <a:solidFill>
                  <a:schemeClr val="bg1"/>
                </a:solidFill>
              </a:rPr>
              <a:t>»)</a:t>
            </a:r>
          </a:p>
          <a:p>
            <a:pPr>
              <a:lnSpc>
                <a:spcPct val="130000"/>
              </a:lnSpc>
            </a:pPr>
            <a:r>
              <a:rPr lang="ru-RU" sz="8000" dirty="0" smtClean="0">
                <a:solidFill>
                  <a:schemeClr val="bg1"/>
                </a:solidFill>
              </a:rPr>
              <a:t>Искушение мощью нового знания. Техническая, индустриальная </a:t>
            </a:r>
            <a:r>
              <a:rPr lang="ru-RU" sz="8000" dirty="0">
                <a:solidFill>
                  <a:schemeClr val="bg1"/>
                </a:solidFill>
              </a:rPr>
              <a:t>цивилизация. </a:t>
            </a:r>
            <a:r>
              <a:rPr lang="ru-RU" sz="8000" dirty="0" smtClean="0">
                <a:solidFill>
                  <a:schemeClr val="bg1"/>
                </a:solidFill>
              </a:rPr>
              <a:t> Могучие механизмы и дешевые вещи</a:t>
            </a:r>
          </a:p>
          <a:p>
            <a:pPr>
              <a:lnSpc>
                <a:spcPct val="130000"/>
              </a:lnSpc>
            </a:pPr>
            <a:r>
              <a:rPr lang="ru-RU" sz="8000" dirty="0" smtClean="0">
                <a:solidFill>
                  <a:schemeClr val="bg1"/>
                </a:solidFill>
              </a:rPr>
              <a:t>Инструменты. Автоматы. Протезы. </a:t>
            </a:r>
            <a:r>
              <a:rPr lang="ru-RU" sz="8000" dirty="0">
                <a:solidFill>
                  <a:schemeClr val="bg1"/>
                </a:solidFill>
              </a:rPr>
              <a:t>Отчуждение. Симулякры</a:t>
            </a:r>
            <a:endParaRPr lang="ru-RU" sz="8000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ru-RU" sz="8000" dirty="0" smtClean="0">
                <a:solidFill>
                  <a:schemeClr val="bg1"/>
                </a:solidFill>
              </a:rPr>
              <a:t>Массовое общество. Общество потребления. Глобальное смешение</a:t>
            </a:r>
          </a:p>
          <a:p>
            <a:pPr>
              <a:lnSpc>
                <a:spcPct val="130000"/>
              </a:lnSpc>
            </a:pPr>
            <a:r>
              <a:rPr lang="ru-RU" sz="8000" dirty="0" smtClean="0">
                <a:solidFill>
                  <a:schemeClr val="bg1"/>
                </a:solidFill>
              </a:rPr>
              <a:t>Многолюдны</a:t>
            </a:r>
            <a:r>
              <a:rPr lang="ru-RU" sz="6200" dirty="0" smtClean="0">
                <a:solidFill>
                  <a:schemeClr val="bg1"/>
                </a:solidFill>
              </a:rPr>
              <a:t>й, </a:t>
            </a:r>
            <a:r>
              <a:rPr lang="ru-RU" sz="8000" dirty="0" smtClean="0">
                <a:solidFill>
                  <a:schemeClr val="bg1"/>
                </a:solidFill>
              </a:rPr>
              <a:t>многообразный, подвижный, (сверх)сложный мир</a:t>
            </a:r>
          </a:p>
          <a:p>
            <a:pPr>
              <a:lnSpc>
                <a:spcPct val="130000"/>
              </a:lnSpc>
            </a:pPr>
            <a:r>
              <a:rPr lang="ru-RU" sz="8000" dirty="0" smtClean="0">
                <a:solidFill>
                  <a:schemeClr val="bg1"/>
                </a:solidFill>
              </a:rPr>
              <a:t>Сингулярность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589240"/>
          </a:xfrm>
        </p:spPr>
        <p:txBody>
          <a:bodyPr>
            <a:normAutofit fontScale="40000" lnSpcReduction="20000"/>
          </a:bodyPr>
          <a:lstStyle/>
          <a:p>
            <a:pPr marL="0" indent="0" algn="r"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Что </a:t>
            </a:r>
            <a:r>
              <a:rPr lang="ru-RU" sz="3000" dirty="0">
                <a:solidFill>
                  <a:schemeClr val="bg1"/>
                </a:solidFill>
              </a:rPr>
              <a:t>посеет человек, то и пожнёт. Сеющий в плоть свою от плоти пожнёт тление, </a:t>
            </a:r>
            <a:endParaRPr lang="ru-RU" sz="30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а </a:t>
            </a:r>
            <a:r>
              <a:rPr lang="ru-RU" sz="3000" dirty="0">
                <a:solidFill>
                  <a:schemeClr val="bg1"/>
                </a:solidFill>
              </a:rPr>
              <a:t>сеющий в дух от духа пожнёт жизнь </a:t>
            </a:r>
            <a:r>
              <a:rPr lang="ru-RU" sz="3000" dirty="0" smtClean="0">
                <a:solidFill>
                  <a:schemeClr val="bg1"/>
                </a:solidFill>
              </a:rPr>
              <a:t>вечную. </a:t>
            </a:r>
            <a:r>
              <a:rPr lang="ru-RU" sz="3000" i="1" dirty="0" smtClean="0">
                <a:solidFill>
                  <a:schemeClr val="bg1"/>
                </a:solidFill>
              </a:rPr>
              <a:t>Гал.6:7-8</a:t>
            </a:r>
            <a:endParaRPr lang="ru-RU" sz="30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29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Антропологическая катастрофа / Постчеловек (</a:t>
            </a:r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Negantrop</a:t>
            </a:r>
            <a:r>
              <a:rPr lang="ru-RU" sz="6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45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34000"/>
              </a:lnSpc>
              <a:spcBef>
                <a:spcPts val="0"/>
              </a:spcBef>
              <a:buNone/>
            </a:pPr>
            <a:r>
              <a:rPr lang="ru-RU" sz="6000" dirty="0" smtClean="0">
                <a:solidFill>
                  <a:schemeClr val="bg1"/>
                </a:solidFill>
                <a:cs typeface="Arial" pitchFamily="34" charset="0"/>
              </a:rPr>
              <a:t>Гомункулус </a:t>
            </a:r>
            <a:r>
              <a:rPr lang="ru-RU" sz="6000" dirty="0">
                <a:solidFill>
                  <a:schemeClr val="bg1"/>
                </a:solidFill>
                <a:cs typeface="Arial" pitchFamily="34" charset="0"/>
              </a:rPr>
              <a:t>– Голем </a:t>
            </a:r>
            <a:r>
              <a:rPr lang="ru-RU" sz="6000" dirty="0" smtClean="0">
                <a:solidFill>
                  <a:schemeClr val="bg1"/>
                </a:solidFill>
                <a:cs typeface="Arial" pitchFamily="34" charset="0"/>
              </a:rPr>
              <a:t>– </a:t>
            </a:r>
            <a:r>
              <a:rPr lang="ru-RU" sz="6000" dirty="0">
                <a:solidFill>
                  <a:schemeClr val="bg1"/>
                </a:solidFill>
                <a:cs typeface="Arial" pitchFamily="34" charset="0"/>
              </a:rPr>
              <a:t>Франкенштейн </a:t>
            </a:r>
            <a:r>
              <a:rPr lang="ru-RU" sz="6000" dirty="0" smtClean="0">
                <a:solidFill>
                  <a:schemeClr val="bg1"/>
                </a:solidFill>
                <a:cs typeface="Arial" pitchFamily="34" charset="0"/>
              </a:rPr>
              <a:t>– Сверхчеловек (</a:t>
            </a:r>
            <a:r>
              <a:rPr lang="en-US" sz="6000" i="1" dirty="0" smtClean="0">
                <a:solidFill>
                  <a:schemeClr val="bg1"/>
                </a:solidFill>
              </a:rPr>
              <a:t>Ub</a:t>
            </a:r>
            <a:r>
              <a:rPr lang="ru-RU" sz="6000" i="1" dirty="0" smtClean="0">
                <a:solidFill>
                  <a:schemeClr val="bg1"/>
                </a:solidFill>
              </a:rPr>
              <a:t>ermensch</a:t>
            </a:r>
            <a:r>
              <a:rPr lang="ru-RU" sz="6000" dirty="0" smtClean="0">
                <a:solidFill>
                  <a:schemeClr val="bg1"/>
                </a:solidFill>
              </a:rPr>
              <a:t>)</a:t>
            </a:r>
            <a:r>
              <a:rPr lang="ru-RU" sz="6000" i="1" dirty="0" smtClean="0">
                <a:solidFill>
                  <a:schemeClr val="bg1"/>
                </a:solidFill>
              </a:rPr>
              <a:t> </a:t>
            </a:r>
            <a:r>
              <a:rPr lang="ru-RU" sz="6000" dirty="0" smtClean="0">
                <a:solidFill>
                  <a:schemeClr val="bg1"/>
                </a:solidFill>
                <a:cs typeface="Arial" pitchFamily="34" charset="0"/>
              </a:rPr>
              <a:t>– </a:t>
            </a:r>
            <a:r>
              <a:rPr lang="ru-RU" sz="6000" dirty="0">
                <a:solidFill>
                  <a:schemeClr val="bg1"/>
                </a:solidFill>
                <a:cs typeface="Arial" pitchFamily="34" charset="0"/>
              </a:rPr>
              <a:t>Евгеника – </a:t>
            </a:r>
            <a:r>
              <a:rPr lang="ru-RU" sz="6000" dirty="0" smtClean="0">
                <a:solidFill>
                  <a:schemeClr val="bg1"/>
                </a:solidFill>
                <a:cs typeface="Arial" pitchFamily="34" charset="0"/>
              </a:rPr>
              <a:t>Трансгуманизм (</a:t>
            </a:r>
            <a:r>
              <a:rPr lang="en-US" sz="6000" dirty="0" smtClean="0">
                <a:solidFill>
                  <a:schemeClr val="bg1"/>
                </a:solidFill>
                <a:cs typeface="Arial" pitchFamily="34" charset="0"/>
              </a:rPr>
              <a:t>H</a:t>
            </a:r>
            <a:r>
              <a:rPr lang="ru-RU" sz="6000" dirty="0" smtClean="0">
                <a:solidFill>
                  <a:schemeClr val="bg1"/>
                </a:solidFill>
                <a:cs typeface="Arial" pitchFamily="34" charset="0"/>
              </a:rPr>
              <a:t>+</a:t>
            </a:r>
            <a:r>
              <a:rPr lang="en-US" sz="6000" dirty="0">
                <a:solidFill>
                  <a:schemeClr val="bg1"/>
                </a:solidFill>
                <a:cs typeface="Arial" pitchFamily="34" charset="0"/>
              </a:rPr>
              <a:t>/&gt;</a:t>
            </a:r>
            <a:r>
              <a:rPr lang="ru-RU" sz="6000" dirty="0" smtClean="0">
                <a:solidFill>
                  <a:schemeClr val="bg1"/>
                </a:solidFill>
                <a:cs typeface="Arial" pitchFamily="34" charset="0"/>
              </a:rPr>
              <a:t>Н) 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Механическая антропо-трансформация как анти-аскеза:</a:t>
            </a:r>
          </a:p>
          <a:p>
            <a:pPr marL="882900" indent="-6858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5500" dirty="0" smtClean="0">
                <a:solidFill>
                  <a:schemeClr val="bg1"/>
                </a:solidFill>
              </a:rPr>
              <a:t>алхимическая трансмутация (тетрасомата / </a:t>
            </a:r>
            <a:r>
              <a:rPr lang="en-US" sz="5500" dirty="0" smtClean="0">
                <a:solidFill>
                  <a:schemeClr val="bg1"/>
                </a:solidFill>
              </a:rPr>
              <a:t>aurum </a:t>
            </a:r>
            <a:r>
              <a:rPr lang="en-US" sz="5500" dirty="0">
                <a:solidFill>
                  <a:schemeClr val="bg1"/>
                </a:solidFill>
              </a:rPr>
              <a:t>potabile</a:t>
            </a:r>
            <a:r>
              <a:rPr lang="ru-RU" sz="5500" dirty="0" smtClean="0">
                <a:solidFill>
                  <a:schemeClr val="bg1"/>
                </a:solidFill>
              </a:rPr>
              <a:t>)</a:t>
            </a:r>
          </a:p>
          <a:p>
            <a:pPr marL="882900" indent="-6858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5500" dirty="0" smtClean="0">
                <a:solidFill>
                  <a:schemeClr val="bg1"/>
                </a:solidFill>
              </a:rPr>
              <a:t>фармакологическая </a:t>
            </a:r>
            <a:r>
              <a:rPr lang="ru-RU" sz="5500" dirty="0">
                <a:solidFill>
                  <a:schemeClr val="bg1"/>
                </a:solidFill>
              </a:rPr>
              <a:t>нейро-гуморальная </a:t>
            </a:r>
            <a:r>
              <a:rPr lang="ru-RU" sz="5500" dirty="0" smtClean="0">
                <a:solidFill>
                  <a:schemeClr val="bg1"/>
                </a:solidFill>
              </a:rPr>
              <a:t>модификация </a:t>
            </a:r>
          </a:p>
          <a:p>
            <a:pPr marL="882900" indent="-6858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5500" dirty="0" smtClean="0">
                <a:solidFill>
                  <a:schemeClr val="bg1"/>
                </a:solidFill>
              </a:rPr>
              <a:t>электронные/программные внешние/внутренние протезы (киборгизация) </a:t>
            </a:r>
          </a:p>
          <a:p>
            <a:pPr marL="882900" indent="-6858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5500" dirty="0">
                <a:solidFill>
                  <a:schemeClr val="bg1"/>
                </a:solidFill>
              </a:rPr>
              <a:t>н</a:t>
            </a:r>
            <a:r>
              <a:rPr lang="ru-RU" sz="5500" dirty="0" smtClean="0">
                <a:solidFill>
                  <a:schemeClr val="bg1"/>
                </a:solidFill>
              </a:rPr>
              <a:t>овые возможности, искусственный интеллект  (</a:t>
            </a:r>
            <a:r>
              <a:rPr lang="en-US" sz="5500" dirty="0" smtClean="0">
                <a:solidFill>
                  <a:schemeClr val="bg1"/>
                </a:solidFill>
              </a:rPr>
              <a:t>AI)</a:t>
            </a:r>
            <a:endParaRPr lang="ru-RU" sz="5500" dirty="0" smtClean="0">
              <a:solidFill>
                <a:schemeClr val="bg1"/>
              </a:solidFill>
            </a:endParaRPr>
          </a:p>
          <a:p>
            <a:pPr marL="882900" indent="-6858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5500" dirty="0" smtClean="0">
                <a:solidFill>
                  <a:schemeClr val="bg1"/>
                </a:solidFill>
              </a:rPr>
              <a:t>распределенная личность</a:t>
            </a:r>
            <a:endParaRPr lang="ru-RU" sz="5500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72008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Инструментальная трансформация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6630516" y="2419428"/>
            <a:ext cx="2467451" cy="4438572"/>
            <a:chOff x="5868144" y="1700808"/>
            <a:chExt cx="1185664" cy="1329680"/>
          </a:xfrm>
        </p:grpSpPr>
        <p:sp>
          <p:nvSpPr>
            <p:cNvPr id="6" name="Стрелка вниз 5"/>
            <p:cNvSpPr/>
            <p:nvPr/>
          </p:nvSpPr>
          <p:spPr>
            <a:xfrm>
              <a:off x="5868144" y="1700808"/>
              <a:ext cx="57606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020544" y="1853208"/>
              <a:ext cx="57606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6172944" y="2005608"/>
              <a:ext cx="57606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6325344" y="2158008"/>
              <a:ext cx="57606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6477744" y="2310408"/>
              <a:ext cx="57606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532" y="260648"/>
            <a:ext cx="8435280" cy="157018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Антропологический горизонт</a:t>
            </a:r>
            <a:b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познания/действия </a:t>
            </a:r>
            <a:b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 (сверх)сложном обществе</a:t>
            </a:r>
            <a:endParaRPr lang="ru-RU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828409" cy="504056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2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ru-RU" sz="12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Действовать </a:t>
            </a:r>
            <a:r>
              <a:rPr lang="ru-RU" sz="1200" dirty="0" smtClean="0">
                <a:solidFill>
                  <a:schemeClr val="bg1"/>
                </a:solidFill>
              </a:rPr>
              <a:t>– значит решаться думать </a:t>
            </a:r>
            <a:r>
              <a:rPr lang="ru-RU" sz="1200" dirty="0">
                <a:solidFill>
                  <a:schemeClr val="bg1"/>
                </a:solidFill>
              </a:rPr>
              <a:t>иначе, нежели думал </a:t>
            </a:r>
            <a:r>
              <a:rPr lang="ru-RU" sz="1200" dirty="0" smtClean="0">
                <a:solidFill>
                  <a:schemeClr val="bg1"/>
                </a:solidFill>
              </a:rPr>
              <a:t>прежде. </a:t>
            </a:r>
            <a:r>
              <a:rPr lang="ru-RU" sz="1200" i="1" dirty="0" smtClean="0">
                <a:solidFill>
                  <a:schemeClr val="bg1"/>
                </a:solidFill>
              </a:rPr>
              <a:t>Мишель </a:t>
            </a:r>
            <a:r>
              <a:rPr lang="ru-RU" sz="1200" i="1" dirty="0">
                <a:solidFill>
                  <a:schemeClr val="bg1"/>
                </a:solidFill>
              </a:rPr>
              <a:t>Фуко</a:t>
            </a:r>
            <a:endParaRPr lang="ru-RU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2400"/>
              </a:spcBef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  <a:t> Исследование масштабных операций</a:t>
            </a:r>
            <a:endParaRPr lang="ru-RU" sz="2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  <a:t> Системный анализ</a:t>
            </a:r>
            <a:endParaRPr lang="ru-RU" sz="2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  <a:t> Системная динамика</a:t>
            </a:r>
            <a:endParaRPr lang="ru-RU" sz="2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  <a:t> Самоорганизующаяся критичность</a:t>
            </a:r>
            <a:endParaRPr lang="ru-RU" sz="2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smtClean="0">
                <a:solidFill>
                  <a:schemeClr val="bg1">
                    <a:lumMod val="85000"/>
                  </a:schemeClr>
                </a:solidFill>
              </a:rPr>
              <a:t> Неклассический 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  <a:t>оператор</a:t>
            </a:r>
            <a:endParaRPr lang="ru-RU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766</Words>
  <Application>Microsoft Office PowerPoint</Application>
  <PresentationFormat>Экран (4:3)</PresentationFormat>
  <Paragraphs>151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     Афон – уникальное духовное и культурное достояние человечества               Международная конференция, Белград, Сербия             23–26 июня, 2013 г. T          The Holy Mount Athos – the Unique Spiritual and Cultural Heritage of Humanity            International Conference, Belgrade, Serbia         June 23-26, 2013                       </vt:lpstr>
      <vt:lpstr>    История как путь к исцелению /преодоление настоящего/        </vt:lpstr>
      <vt:lpstr>Презентация PowerPoint</vt:lpstr>
      <vt:lpstr> Антропологический Шестоднев Восстановление человека</vt:lpstr>
      <vt:lpstr>  Сообщества, практикующие трансценденцию 4 дисциплинированных маршрута</vt:lpstr>
      <vt:lpstr> Книга Природы j Постижение творения как средство познания истины  </vt:lpstr>
      <vt:lpstr>  Инструментальная трансформация</vt:lpstr>
      <vt:lpstr>Антропологический горизонт познания/действия  в (сверх)сложном обществе</vt:lpstr>
      <vt:lpstr>Резюме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298</cp:revision>
  <dcterms:created xsi:type="dcterms:W3CDTF">2013-06-22T14:35:14Z</dcterms:created>
  <dcterms:modified xsi:type="dcterms:W3CDTF">2013-07-04T16:31:11Z</dcterms:modified>
</cp:coreProperties>
</file>