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doc" ContentType="application/msword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diagrams/quickStyle1.xml" ContentType="application/vnd.openxmlformats-officedocument.drawingml.diagramStyl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734" r:id="rId2"/>
  </p:sldMasterIdLst>
  <p:notesMasterIdLst>
    <p:notesMasterId r:id="rId48"/>
  </p:notesMasterIdLst>
  <p:sldIdLst>
    <p:sldId id="768" r:id="rId3"/>
    <p:sldId id="610" r:id="rId4"/>
    <p:sldId id="704" r:id="rId5"/>
    <p:sldId id="706" r:id="rId6"/>
    <p:sldId id="707" r:id="rId7"/>
    <p:sldId id="709" r:id="rId8"/>
    <p:sldId id="705" r:id="rId9"/>
    <p:sldId id="649" r:id="rId10"/>
    <p:sldId id="575" r:id="rId11"/>
    <p:sldId id="612" r:id="rId12"/>
    <p:sldId id="708" r:id="rId13"/>
    <p:sldId id="614" r:id="rId14"/>
    <p:sldId id="749" r:id="rId15"/>
    <p:sldId id="750" r:id="rId16"/>
    <p:sldId id="751" r:id="rId17"/>
    <p:sldId id="752" r:id="rId18"/>
    <p:sldId id="753" r:id="rId19"/>
    <p:sldId id="754" r:id="rId20"/>
    <p:sldId id="757" r:id="rId21"/>
    <p:sldId id="755" r:id="rId22"/>
    <p:sldId id="756" r:id="rId23"/>
    <p:sldId id="716" r:id="rId24"/>
    <p:sldId id="717" r:id="rId25"/>
    <p:sldId id="718" r:id="rId26"/>
    <p:sldId id="722" r:id="rId27"/>
    <p:sldId id="723" r:id="rId28"/>
    <p:sldId id="724" r:id="rId29"/>
    <p:sldId id="726" r:id="rId30"/>
    <p:sldId id="727" r:id="rId31"/>
    <p:sldId id="730" r:id="rId32"/>
    <p:sldId id="731" r:id="rId33"/>
    <p:sldId id="732" r:id="rId34"/>
    <p:sldId id="743" r:id="rId35"/>
    <p:sldId id="744" r:id="rId36"/>
    <p:sldId id="745" r:id="rId37"/>
    <p:sldId id="746" r:id="rId38"/>
    <p:sldId id="747" r:id="rId39"/>
    <p:sldId id="748" r:id="rId40"/>
    <p:sldId id="765" r:id="rId41"/>
    <p:sldId id="760" r:id="rId42"/>
    <p:sldId id="764" r:id="rId43"/>
    <p:sldId id="766" r:id="rId44"/>
    <p:sldId id="759" r:id="rId45"/>
    <p:sldId id="758" r:id="rId46"/>
    <p:sldId id="761" r:id="rId4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996633"/>
    <a:srgbClr val="996600"/>
    <a:srgbClr val="003366"/>
    <a:srgbClr val="FFFF00"/>
    <a:srgbClr val="663300"/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878" autoAdjust="0"/>
    <p:restoredTop sz="99268" autoAdjust="0"/>
  </p:normalViewPr>
  <p:slideViewPr>
    <p:cSldViewPr>
      <p:cViewPr varScale="1">
        <p:scale>
          <a:sx n="116" d="100"/>
          <a:sy n="116" d="100"/>
        </p:scale>
        <p:origin x="-149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643788-E7C5-4D0D-A272-31C20DA7813A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</dgm:pt>
    <dgm:pt modelId="{158354D6-22C1-43F8-9CA8-C51B3A494F8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b="1" i="0" u="none" strike="noStrike" cap="none" normalizeH="0" baseline="0" smtClean="0">
            <a:ln/>
            <a:effectLst>
              <a:outerShdw blurRad="38100" dist="38100" dir="2700000" algn="tl">
                <a:srgbClr val="C0C0C0"/>
              </a:outerShdw>
            </a:effectLst>
            <a:latin typeface="Arial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/>
              <a:effectLst/>
              <a:latin typeface="Arial" pitchFamily="34" charset="0"/>
            </a:rPr>
            <a:t> </a:t>
          </a:r>
          <a:endParaRPr kumimoji="0" lang="ru-RU" b="1" i="0" u="none" strike="noStrike" cap="none" normalizeH="0" baseline="0" dirty="0" smtClean="0">
            <a:ln/>
            <a:effectLst/>
            <a:latin typeface="Arial" pitchFamily="34" charset="0"/>
          </a:endParaRPr>
        </a:p>
      </dgm:t>
    </dgm:pt>
    <dgm:pt modelId="{8FEBEC50-D987-4C88-A2E3-1EF5780F7476}" type="parTrans" cxnId="{E2FA3537-EA74-4B97-AED7-72495BCFE828}">
      <dgm:prSet/>
      <dgm:spPr/>
      <dgm:t>
        <a:bodyPr/>
        <a:lstStyle/>
        <a:p>
          <a:endParaRPr lang="ru-RU"/>
        </a:p>
      </dgm:t>
    </dgm:pt>
    <dgm:pt modelId="{5827CFD8-B6C0-41FE-8F5E-856BCDC8B322}" type="sibTrans" cxnId="{E2FA3537-EA74-4B97-AED7-72495BCFE828}">
      <dgm:prSet/>
      <dgm:spPr/>
      <dgm:t>
        <a:bodyPr/>
        <a:lstStyle/>
        <a:p>
          <a:endParaRPr lang="ru-RU"/>
        </a:p>
      </dgm:t>
    </dgm:pt>
    <dgm:pt modelId="{7DB9A3E2-8D16-4EA6-92FF-57ABF17A325B}">
      <dgm:prSet custT="1"/>
      <dgm:spPr/>
      <dgm:t>
        <a:bodyPr/>
        <a:lstStyle/>
        <a:p>
          <a:pPr marL="457200" marR="0" lvl="0" indent="-4572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rPr>
            <a:t>охрана </a:t>
          </a:r>
        </a:p>
        <a:p>
          <a:pPr marL="457200" marR="0" lvl="0" indent="-4572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rPr>
            <a:t>культурного</a:t>
          </a:r>
        </a:p>
        <a:p>
          <a:pPr marL="457200" marR="0" lvl="0" indent="-4572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rPr>
            <a:t>наследия</a:t>
          </a:r>
        </a:p>
        <a:p>
          <a:pPr marL="457200" marR="0" lvl="0" indent="-4572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200" b="1" i="1" u="none" strike="noStrike" cap="none" normalizeH="0" baseline="0" dirty="0" smtClean="0">
            <a:ln/>
            <a:effectLst/>
            <a:latin typeface="Arial" pitchFamily="34" charset="0"/>
          </a:endParaRPr>
        </a:p>
      </dgm:t>
    </dgm:pt>
    <dgm:pt modelId="{7F7F3972-864E-47E8-8C80-1849CBCACF95}" type="parTrans" cxnId="{2BD736DC-B779-4488-869E-6234AC985DD8}">
      <dgm:prSet/>
      <dgm:spPr/>
      <dgm:t>
        <a:bodyPr/>
        <a:lstStyle/>
        <a:p>
          <a:endParaRPr lang="ru-RU"/>
        </a:p>
      </dgm:t>
    </dgm:pt>
    <dgm:pt modelId="{FAC7E6AB-7F64-49C5-801B-7106D325E0AA}" type="sibTrans" cxnId="{2BD736DC-B779-4488-869E-6234AC985DD8}">
      <dgm:prSet/>
      <dgm:spPr/>
      <dgm:t>
        <a:bodyPr/>
        <a:lstStyle/>
        <a:p>
          <a:endParaRPr lang="ru-RU"/>
        </a:p>
      </dgm:t>
    </dgm:pt>
    <dgm:pt modelId="{753BB483-9F04-4F10-B85C-4D4903E4212F}">
      <dgm:prSet custT="1"/>
      <dgm:spPr/>
      <dgm:t>
        <a:bodyPr/>
        <a:lstStyle/>
        <a:p>
          <a:pPr marL="457200" marR="0" lvl="0" indent="-4572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dirty="0" smtClean="0">
              <a:ln/>
              <a:effectLst/>
              <a:latin typeface="Arial" pitchFamily="34" charset="0"/>
            </a:rPr>
            <a:t>возрождение</a:t>
          </a:r>
        </a:p>
        <a:p>
          <a:pPr marL="457200" marR="0" lvl="0" indent="-4572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dirty="0" smtClean="0">
              <a:ln/>
              <a:effectLst/>
              <a:latin typeface="Arial" pitchFamily="34" charset="0"/>
            </a:rPr>
            <a:t>традиционной</a:t>
          </a:r>
        </a:p>
        <a:p>
          <a:pPr marL="457200" marR="0" lvl="0" indent="-4572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dirty="0" smtClean="0">
              <a:ln/>
              <a:effectLst/>
              <a:latin typeface="Arial" pitchFamily="34" charset="0"/>
            </a:rPr>
            <a:t>народной культуры</a:t>
          </a:r>
        </a:p>
        <a:p>
          <a:pPr marL="457200" marR="0" lvl="0" indent="-4572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200" b="1" i="1" u="none" strike="noStrike" cap="none" normalizeH="0" baseline="0" dirty="0" smtClean="0">
            <a:ln/>
            <a:effectLst/>
            <a:latin typeface="Arial" pitchFamily="34" charset="0"/>
          </a:endParaRPr>
        </a:p>
        <a:p>
          <a:pPr marL="457200" marR="0" lvl="0" indent="-4572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600" b="1" i="1" u="none" strike="noStrike" cap="none" normalizeH="0" baseline="0" dirty="0" smtClean="0">
            <a:ln/>
            <a:effectLst/>
            <a:latin typeface="Arial" pitchFamily="34" charset="0"/>
          </a:endParaRPr>
        </a:p>
        <a:p>
          <a:pPr marL="457200" marR="0" lvl="0" indent="-4572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600" b="1" i="1" u="none" strike="noStrike" cap="none" normalizeH="0" baseline="0" dirty="0" smtClean="0">
            <a:ln/>
            <a:effectLst/>
            <a:latin typeface="Arial" pitchFamily="34" charset="0"/>
          </a:endParaRPr>
        </a:p>
      </dgm:t>
    </dgm:pt>
    <dgm:pt modelId="{300BAEDA-159B-4755-8708-500E32373A92}" type="parTrans" cxnId="{018AFE87-5013-4A54-B21C-E1E6B8C65DA3}">
      <dgm:prSet/>
      <dgm:spPr/>
      <dgm:t>
        <a:bodyPr/>
        <a:lstStyle/>
        <a:p>
          <a:endParaRPr lang="ru-RU"/>
        </a:p>
      </dgm:t>
    </dgm:pt>
    <dgm:pt modelId="{6E63FC0E-68CD-45F9-A190-D3FE2D2337D0}" type="sibTrans" cxnId="{018AFE87-5013-4A54-B21C-E1E6B8C65DA3}">
      <dgm:prSet/>
      <dgm:spPr/>
      <dgm:t>
        <a:bodyPr/>
        <a:lstStyle/>
        <a:p>
          <a:endParaRPr lang="ru-RU"/>
        </a:p>
      </dgm:t>
    </dgm:pt>
    <dgm:pt modelId="{7C558062-E9D5-4135-9142-A244EE88E772}">
      <dgm:prSet custT="1"/>
      <dgm:spPr/>
      <dgm:t>
        <a:bodyPr/>
        <a:lstStyle/>
        <a:p>
          <a:pPr marL="457200" marR="0" lvl="0" indent="-45720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smtClean="0">
              <a:ln/>
              <a:effectLst/>
              <a:latin typeface="Arial" pitchFamily="34" charset="0"/>
            </a:rPr>
            <a:t>охрана природы,</a:t>
          </a:r>
        </a:p>
        <a:p>
          <a:pPr marL="457200" marR="0" lvl="0" indent="-4572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200" b="1" i="1" u="none" strike="noStrike" cap="none" normalizeH="0" baseline="0" smtClean="0">
            <a:ln/>
            <a:effectLst/>
            <a:latin typeface="Arial" pitchFamily="34" charset="0"/>
          </a:endParaRPr>
        </a:p>
        <a:p>
          <a:pPr marL="457200" marR="0" lvl="0" indent="-4572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smtClean="0">
              <a:ln/>
              <a:effectLst/>
              <a:latin typeface="Arial" pitchFamily="34" charset="0"/>
            </a:rPr>
            <a:t>рациональное </a:t>
          </a:r>
        </a:p>
        <a:p>
          <a:pPr marL="457200" marR="0" lvl="0" indent="-4572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smtClean="0">
              <a:ln/>
              <a:effectLst/>
              <a:latin typeface="Arial" pitchFamily="34" charset="0"/>
            </a:rPr>
            <a:t>природопользование и</a:t>
          </a:r>
        </a:p>
        <a:p>
          <a:pPr marL="457200" marR="0" lvl="0" indent="-4572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smtClean="0">
              <a:ln/>
              <a:effectLst/>
              <a:latin typeface="Arial" pitchFamily="34" charset="0"/>
            </a:rPr>
            <a:t>экологическая безопасность</a:t>
          </a:r>
        </a:p>
        <a:p>
          <a:pPr marL="457200" marR="0" lvl="0" indent="-4572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smtClean="0">
              <a:ln/>
              <a:effectLst/>
              <a:latin typeface="Arial" pitchFamily="34" charset="0"/>
            </a:rPr>
            <a:t>Территории</a:t>
          </a:r>
        </a:p>
        <a:p>
          <a:pPr marL="457200" marR="0" lvl="0" indent="-4572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200" b="1" i="1" u="none" strike="noStrike" cap="none" normalizeH="0" baseline="0" smtClean="0">
            <a:ln/>
            <a:effectLst/>
            <a:latin typeface="Arial" pitchFamily="34" charset="0"/>
          </a:endParaRPr>
        </a:p>
        <a:p>
          <a:pPr marL="457200" marR="0" lvl="0" indent="-4572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200" b="1" i="1" u="none" strike="noStrike" cap="none" normalizeH="0" baseline="0" smtClean="0">
            <a:ln/>
            <a:effectLst/>
            <a:latin typeface="Arial" pitchFamily="34" charset="0"/>
          </a:endParaRPr>
        </a:p>
        <a:p>
          <a:pPr marL="457200" marR="0" lvl="0" indent="-4572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200" b="1" i="1" u="none" strike="noStrike" cap="none" normalizeH="0" baseline="0" smtClean="0">
            <a:ln/>
            <a:effectLst/>
            <a:latin typeface="Arial" pitchFamily="34" charset="0"/>
          </a:endParaRPr>
        </a:p>
        <a:p>
          <a:pPr marL="457200" marR="0" lvl="0" indent="-4572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200" b="1" i="1" u="none" strike="noStrike" cap="none" normalizeH="0" baseline="0" dirty="0" smtClean="0">
            <a:ln/>
            <a:effectLst/>
            <a:latin typeface="Arial" pitchFamily="34" charset="0"/>
          </a:endParaRPr>
        </a:p>
      </dgm:t>
    </dgm:pt>
    <dgm:pt modelId="{05E7A466-042A-45A9-957C-A5401F36345C}" type="parTrans" cxnId="{1392F0C4-5C95-4137-959B-EDAC1D8D6A4D}">
      <dgm:prSet/>
      <dgm:spPr/>
      <dgm:t>
        <a:bodyPr/>
        <a:lstStyle/>
        <a:p>
          <a:endParaRPr lang="ru-RU"/>
        </a:p>
      </dgm:t>
    </dgm:pt>
    <dgm:pt modelId="{13E43135-E9B4-473A-8BF9-481823B842F1}" type="sibTrans" cxnId="{1392F0C4-5C95-4137-959B-EDAC1D8D6A4D}">
      <dgm:prSet/>
      <dgm:spPr/>
      <dgm:t>
        <a:bodyPr/>
        <a:lstStyle/>
        <a:p>
          <a:endParaRPr lang="ru-RU"/>
        </a:p>
      </dgm:t>
    </dgm:pt>
    <dgm:pt modelId="{7A9B803F-2B51-47C1-B539-0EA53CF0879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600" b="1" i="1" u="none" strike="noStrike" cap="none" normalizeH="0" baseline="0" smtClean="0">
            <a:ln/>
            <a:effectLst/>
            <a:latin typeface="Arial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600" b="1" i="1" u="none" strike="noStrike" cap="none" normalizeH="0" baseline="0" smtClean="0">
            <a:ln/>
            <a:effectLst/>
            <a:latin typeface="Arial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600" b="1" i="1" u="none" strike="noStrike" cap="none" normalizeH="0" baseline="0" smtClean="0">
            <a:ln/>
            <a:effectLst/>
            <a:latin typeface="Arial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600" b="1" i="1" u="none" strike="noStrike" cap="none" normalizeH="0" baseline="0" smtClean="0">
            <a:ln/>
            <a:effectLst/>
            <a:latin typeface="Arial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smtClean="0">
              <a:ln/>
              <a:effectLst/>
              <a:latin typeface="Arial" pitchFamily="34" charset="0"/>
            </a:rPr>
            <a:t>социальное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smtClean="0">
              <a:ln/>
              <a:effectLst/>
              <a:latin typeface="Arial" pitchFamily="34" charset="0"/>
            </a:rPr>
            <a:t>планирование,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smtClean="0">
              <a:ln/>
              <a:effectLst/>
              <a:latin typeface="Arial" pitchFamily="34" charset="0"/>
            </a:rPr>
            <a:t>Вклад  в создание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smtClean="0">
              <a:ln/>
              <a:effectLst/>
              <a:latin typeface="Arial" pitchFamily="34" charset="0"/>
            </a:rPr>
            <a:t>демократических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smtClean="0">
              <a:ln/>
              <a:effectLst/>
              <a:latin typeface="Arial" pitchFamily="34" charset="0"/>
            </a:rPr>
            <a:t>основ местного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smtClean="0">
              <a:ln/>
              <a:effectLst/>
              <a:latin typeface="Arial" pitchFamily="34" charset="0"/>
            </a:rPr>
            <a:t>самоуправления</a:t>
          </a:r>
          <a:endParaRPr kumimoji="0" lang="ru-RU" sz="1200" b="1" i="1" u="none" strike="noStrike" cap="none" normalizeH="0" baseline="0" dirty="0" smtClean="0">
            <a:ln/>
            <a:effectLst/>
            <a:latin typeface="Arial" pitchFamily="34" charset="0"/>
          </a:endParaRPr>
        </a:p>
      </dgm:t>
    </dgm:pt>
    <dgm:pt modelId="{315F9E6D-3CF5-4137-9927-CA69F9CCF42E}" type="parTrans" cxnId="{CB183814-DE98-46BD-8C5B-9063AD0A57B7}">
      <dgm:prSet/>
      <dgm:spPr/>
      <dgm:t>
        <a:bodyPr/>
        <a:lstStyle/>
        <a:p>
          <a:endParaRPr lang="ru-RU"/>
        </a:p>
      </dgm:t>
    </dgm:pt>
    <dgm:pt modelId="{C5042994-FAEF-437A-B30A-2F7FCE512514}" type="sibTrans" cxnId="{CB183814-DE98-46BD-8C5B-9063AD0A57B7}">
      <dgm:prSet/>
      <dgm:spPr/>
      <dgm:t>
        <a:bodyPr/>
        <a:lstStyle/>
        <a:p>
          <a:endParaRPr lang="ru-RU"/>
        </a:p>
      </dgm:t>
    </dgm:pt>
    <dgm:pt modelId="{288AEE29-D2A6-4946-8B9A-781DD6A3097A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smtClean="0">
              <a:ln/>
              <a:effectLst/>
              <a:latin typeface="Arial" pitchFamily="34" charset="0"/>
            </a:rPr>
            <a:t>содействие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smtClean="0">
              <a:ln/>
              <a:effectLst/>
              <a:latin typeface="Arial" pitchFamily="34" charset="0"/>
            </a:rPr>
            <a:t>социально-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smtClean="0">
              <a:ln/>
              <a:effectLst/>
              <a:latin typeface="Arial" pitchFamily="34" charset="0"/>
            </a:rPr>
            <a:t>экономическому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smtClean="0">
              <a:ln/>
              <a:effectLst/>
              <a:latin typeface="Arial" pitchFamily="34" charset="0"/>
            </a:rPr>
            <a:t>развитию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smtClean="0">
              <a:ln/>
              <a:effectLst/>
              <a:latin typeface="Arial" pitchFamily="34" charset="0"/>
            </a:rPr>
            <a:t>территории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200" b="1" i="1" u="none" strike="noStrike" cap="none" normalizeH="0" baseline="0" dirty="0" smtClean="0">
            <a:ln/>
            <a:effectLst/>
            <a:latin typeface="Arial" pitchFamily="34" charset="0"/>
          </a:endParaRPr>
        </a:p>
      </dgm:t>
    </dgm:pt>
    <dgm:pt modelId="{66BE0BBF-2EFC-4134-A70A-07E0DF5B1DF8}" type="parTrans" cxnId="{D139CC43-2555-4CC1-BD7B-2E63C72F7EB7}">
      <dgm:prSet/>
      <dgm:spPr/>
      <dgm:t>
        <a:bodyPr/>
        <a:lstStyle/>
        <a:p>
          <a:endParaRPr lang="ru-RU"/>
        </a:p>
      </dgm:t>
    </dgm:pt>
    <dgm:pt modelId="{E3E5F463-B4D2-451D-92DD-447F00F5BE02}" type="sibTrans" cxnId="{D139CC43-2555-4CC1-BD7B-2E63C72F7EB7}">
      <dgm:prSet/>
      <dgm:spPr/>
      <dgm:t>
        <a:bodyPr/>
        <a:lstStyle/>
        <a:p>
          <a:endParaRPr lang="ru-RU"/>
        </a:p>
      </dgm:t>
    </dgm:pt>
    <dgm:pt modelId="{1BF85983-2C7A-4DA1-9129-AFE4EA9C0015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600" b="1" i="1" u="none" strike="noStrike" cap="none" normalizeH="0" baseline="0" smtClean="0">
            <a:ln/>
            <a:effectLst/>
            <a:latin typeface="Arial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600" b="1" i="1" u="none" strike="noStrike" cap="none" normalizeH="0" baseline="0" smtClean="0">
            <a:ln/>
            <a:effectLst/>
            <a:latin typeface="Arial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600" b="1" i="1" u="none" strike="noStrike" cap="none" normalizeH="0" baseline="0" smtClean="0">
            <a:ln/>
            <a:effectLst/>
            <a:latin typeface="Arial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smtClean="0">
              <a:ln/>
              <a:effectLst/>
              <a:latin typeface="Arial" pitchFamily="34" charset="0"/>
            </a:rPr>
            <a:t>развитие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smtClean="0">
              <a:ln/>
              <a:effectLst/>
              <a:latin typeface="Arial" pitchFamily="34" charset="0"/>
            </a:rPr>
            <a:t>устойчивого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smtClean="0">
              <a:ln/>
              <a:effectLst/>
              <a:latin typeface="Arial" pitchFamily="34" charset="0"/>
            </a:rPr>
            <a:t>(экологического)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smtClean="0">
              <a:ln/>
              <a:effectLst/>
              <a:latin typeface="Arial" pitchFamily="34" charset="0"/>
            </a:rPr>
            <a:t>туризма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600" b="1" i="1" u="none" strike="noStrike" cap="none" normalizeH="0" baseline="0" smtClean="0">
            <a:ln/>
            <a:effectLst/>
            <a:latin typeface="Arial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600" b="1" i="1" u="none" strike="noStrike" cap="none" normalizeH="0" baseline="0" smtClean="0">
            <a:ln/>
            <a:effectLst/>
            <a:latin typeface="Arial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600" b="0" i="0" u="none" strike="noStrike" cap="none" normalizeH="0" baseline="0" dirty="0" smtClean="0">
            <a:ln/>
            <a:effectLst/>
            <a:latin typeface="Arial" pitchFamily="34" charset="0"/>
          </a:endParaRPr>
        </a:p>
      </dgm:t>
    </dgm:pt>
    <dgm:pt modelId="{E029B6C8-FD80-4644-9AFC-69985C12A46E}" type="parTrans" cxnId="{FF3C3E6B-15F1-49AF-993A-49CD558A8901}">
      <dgm:prSet/>
      <dgm:spPr/>
      <dgm:t>
        <a:bodyPr/>
        <a:lstStyle/>
        <a:p>
          <a:endParaRPr lang="ru-RU"/>
        </a:p>
      </dgm:t>
    </dgm:pt>
    <dgm:pt modelId="{1688546A-DC62-41CC-BE54-2FAA345DEBAA}" type="sibTrans" cxnId="{FF3C3E6B-15F1-49AF-993A-49CD558A8901}">
      <dgm:prSet/>
      <dgm:spPr/>
      <dgm:t>
        <a:bodyPr/>
        <a:lstStyle/>
        <a:p>
          <a:endParaRPr lang="ru-RU"/>
        </a:p>
      </dgm:t>
    </dgm:pt>
    <dgm:pt modelId="{B98A226E-BA00-445E-B7E5-9DEE8D84D871}" type="pres">
      <dgm:prSet presAssocID="{89643788-E7C5-4D0D-A272-31C20DA7813A}" presName="compositeShape" presStyleCnt="0">
        <dgm:presLayoutVars>
          <dgm:chMax val="7"/>
          <dgm:dir/>
          <dgm:resizeHandles val="exact"/>
        </dgm:presLayoutVars>
      </dgm:prSet>
      <dgm:spPr/>
    </dgm:pt>
    <dgm:pt modelId="{0028557F-B4CF-40F0-BC84-569035AB2001}" type="pres">
      <dgm:prSet presAssocID="{158354D6-22C1-43F8-9CA8-C51B3A494F8D}" presName="circ1" presStyleLbl="vennNode1" presStyleIdx="0" presStyleCnt="7"/>
      <dgm:spPr/>
    </dgm:pt>
    <dgm:pt modelId="{C9233D0E-5D2F-4DC4-B12E-D2B6978816B4}" type="pres">
      <dgm:prSet presAssocID="{158354D6-22C1-43F8-9CA8-C51B3A494F8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CF3719-D55A-4D86-B873-3D9E2243E838}" type="pres">
      <dgm:prSet presAssocID="{7DB9A3E2-8D16-4EA6-92FF-57ABF17A325B}" presName="circ2" presStyleLbl="vennNode1" presStyleIdx="1" presStyleCnt="7"/>
      <dgm:spPr/>
    </dgm:pt>
    <dgm:pt modelId="{D47A7905-101C-4509-BF52-0DD2AB6F127D}" type="pres">
      <dgm:prSet presAssocID="{7DB9A3E2-8D16-4EA6-92FF-57ABF17A325B}" presName="circ2Tx" presStyleLbl="revTx" presStyleIdx="0" presStyleCnt="0" custLinFactY="100000" custLinFactNeighborX="-46320" custLinFactNeighborY="1595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EBEAF7-8835-48E7-A1D7-40DAD308195B}" type="pres">
      <dgm:prSet presAssocID="{753BB483-9F04-4F10-B85C-4D4903E4212F}" presName="circ3" presStyleLbl="vennNode1" presStyleIdx="2" presStyleCnt="7"/>
      <dgm:spPr/>
    </dgm:pt>
    <dgm:pt modelId="{DAE9A3D7-432B-4095-984B-8356DDE71357}" type="pres">
      <dgm:prSet presAssocID="{753BB483-9F04-4F10-B85C-4D4903E4212F}" presName="circ3Tx" presStyleLbl="revTx" presStyleIdx="0" presStyleCnt="0" custLinFactNeighborX="318" custLinFactNeighborY="206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9A3A4A-3BAB-4B31-A36C-6B8DCBB3F41A}" type="pres">
      <dgm:prSet presAssocID="{7C558062-E9D5-4135-9142-A244EE88E772}" presName="circ4" presStyleLbl="vennNode1" presStyleIdx="3" presStyleCnt="7"/>
      <dgm:spPr/>
    </dgm:pt>
    <dgm:pt modelId="{F5C77245-E09D-478D-9426-F90C7DF156A2}" type="pres">
      <dgm:prSet presAssocID="{7C558062-E9D5-4135-9142-A244EE88E772}" presName="circ4Tx" presStyleLbl="revTx" presStyleIdx="0" presStyleCnt="0" custScaleX="171539" custScaleY="239253" custLinFactY="-100000" custLinFactNeighborX="41852" custLinFactNeighborY="-1625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3BC6AE-1DA7-4FD1-B4D7-28047028B497}" type="pres">
      <dgm:prSet presAssocID="{7A9B803F-2B51-47C1-B539-0EA53CF0879B}" presName="circ5" presStyleLbl="vennNode1" presStyleIdx="4" presStyleCnt="7"/>
      <dgm:spPr/>
    </dgm:pt>
    <dgm:pt modelId="{A0ECA25F-8198-47CF-8F87-5E7BD2EA54CD}" type="pres">
      <dgm:prSet presAssocID="{7A9B803F-2B51-47C1-B539-0EA53CF0879B}" presName="circ5Tx" presStyleLbl="revTx" presStyleIdx="0" presStyleCnt="0" custLinFactNeighborX="20369" custLinFactNeighborY="-347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73EE0A-DBCE-4240-983E-C2DBAE7E6756}" type="pres">
      <dgm:prSet presAssocID="{288AEE29-D2A6-4946-8B9A-781DD6A3097A}" presName="circ6" presStyleLbl="vennNode1" presStyleIdx="5" presStyleCnt="7"/>
      <dgm:spPr/>
    </dgm:pt>
    <dgm:pt modelId="{B9A1C58C-03A0-4CC1-8101-9CFE72F15A59}" type="pres">
      <dgm:prSet presAssocID="{288AEE29-D2A6-4946-8B9A-781DD6A3097A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2C6752-A113-4DF2-8A82-3AEA9EF6F602}" type="pres">
      <dgm:prSet presAssocID="{1BF85983-2C7A-4DA1-9129-AFE4EA9C0015}" presName="circ7" presStyleLbl="vennNode1" presStyleIdx="6" presStyleCnt="7"/>
      <dgm:spPr/>
    </dgm:pt>
    <dgm:pt modelId="{FB75F0BB-BE0E-4677-888C-FDC3E2EE2B25}" type="pres">
      <dgm:prSet presAssocID="{1BF85983-2C7A-4DA1-9129-AFE4EA9C0015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272DC8-430D-4C5F-A3AA-752092662B63}" type="presOf" srcId="{7DB9A3E2-8D16-4EA6-92FF-57ABF17A325B}" destId="{D47A7905-101C-4509-BF52-0DD2AB6F127D}" srcOrd="0" destOrd="0" presId="urn:microsoft.com/office/officeart/2005/8/layout/venn1"/>
    <dgm:cxn modelId="{195CC7B3-94B3-4FC9-8A18-F094A8E2D00D}" type="presOf" srcId="{158354D6-22C1-43F8-9CA8-C51B3A494F8D}" destId="{C9233D0E-5D2F-4DC4-B12E-D2B6978816B4}" srcOrd="0" destOrd="0" presId="urn:microsoft.com/office/officeart/2005/8/layout/venn1"/>
    <dgm:cxn modelId="{018AFE87-5013-4A54-B21C-E1E6B8C65DA3}" srcId="{89643788-E7C5-4D0D-A272-31C20DA7813A}" destId="{753BB483-9F04-4F10-B85C-4D4903E4212F}" srcOrd="2" destOrd="0" parTransId="{300BAEDA-159B-4755-8708-500E32373A92}" sibTransId="{6E63FC0E-68CD-45F9-A190-D3FE2D2337D0}"/>
    <dgm:cxn modelId="{E2FA3537-EA74-4B97-AED7-72495BCFE828}" srcId="{89643788-E7C5-4D0D-A272-31C20DA7813A}" destId="{158354D6-22C1-43F8-9CA8-C51B3A494F8D}" srcOrd="0" destOrd="0" parTransId="{8FEBEC50-D987-4C88-A2E3-1EF5780F7476}" sibTransId="{5827CFD8-B6C0-41FE-8F5E-856BCDC8B322}"/>
    <dgm:cxn modelId="{7AE24689-DA3C-4938-B7B0-B1490326D2E8}" type="presOf" srcId="{7C558062-E9D5-4135-9142-A244EE88E772}" destId="{F5C77245-E09D-478D-9426-F90C7DF156A2}" srcOrd="0" destOrd="0" presId="urn:microsoft.com/office/officeart/2005/8/layout/venn1"/>
    <dgm:cxn modelId="{596938C8-5AFC-45D0-B6FE-ADC58343832C}" type="presOf" srcId="{89643788-E7C5-4D0D-A272-31C20DA7813A}" destId="{B98A226E-BA00-445E-B7E5-9DEE8D84D871}" srcOrd="0" destOrd="0" presId="urn:microsoft.com/office/officeart/2005/8/layout/venn1"/>
    <dgm:cxn modelId="{F409EC1C-3C62-4866-976B-9F7BA2D55B65}" type="presOf" srcId="{753BB483-9F04-4F10-B85C-4D4903E4212F}" destId="{DAE9A3D7-432B-4095-984B-8356DDE71357}" srcOrd="0" destOrd="0" presId="urn:microsoft.com/office/officeart/2005/8/layout/venn1"/>
    <dgm:cxn modelId="{A70EE5AF-8692-48F7-8FD9-E3C8B23308DE}" type="presOf" srcId="{7A9B803F-2B51-47C1-B539-0EA53CF0879B}" destId="{A0ECA25F-8198-47CF-8F87-5E7BD2EA54CD}" srcOrd="0" destOrd="0" presId="urn:microsoft.com/office/officeart/2005/8/layout/venn1"/>
    <dgm:cxn modelId="{D12A3C76-F462-414B-A0F7-13E9A64B561F}" type="presOf" srcId="{288AEE29-D2A6-4946-8B9A-781DD6A3097A}" destId="{B9A1C58C-03A0-4CC1-8101-9CFE72F15A59}" srcOrd="0" destOrd="0" presId="urn:microsoft.com/office/officeart/2005/8/layout/venn1"/>
    <dgm:cxn modelId="{FF3C3E6B-15F1-49AF-993A-49CD558A8901}" srcId="{89643788-E7C5-4D0D-A272-31C20DA7813A}" destId="{1BF85983-2C7A-4DA1-9129-AFE4EA9C0015}" srcOrd="6" destOrd="0" parTransId="{E029B6C8-FD80-4644-9AFC-69985C12A46E}" sibTransId="{1688546A-DC62-41CC-BE54-2FAA345DEBAA}"/>
    <dgm:cxn modelId="{2BD736DC-B779-4488-869E-6234AC985DD8}" srcId="{89643788-E7C5-4D0D-A272-31C20DA7813A}" destId="{7DB9A3E2-8D16-4EA6-92FF-57ABF17A325B}" srcOrd="1" destOrd="0" parTransId="{7F7F3972-864E-47E8-8C80-1849CBCACF95}" sibTransId="{FAC7E6AB-7F64-49C5-801B-7106D325E0AA}"/>
    <dgm:cxn modelId="{1392F0C4-5C95-4137-959B-EDAC1D8D6A4D}" srcId="{89643788-E7C5-4D0D-A272-31C20DA7813A}" destId="{7C558062-E9D5-4135-9142-A244EE88E772}" srcOrd="3" destOrd="0" parTransId="{05E7A466-042A-45A9-957C-A5401F36345C}" sibTransId="{13E43135-E9B4-473A-8BF9-481823B842F1}"/>
    <dgm:cxn modelId="{41EF323A-CFBB-4BE3-98B4-3FF45D39B08F}" type="presOf" srcId="{1BF85983-2C7A-4DA1-9129-AFE4EA9C0015}" destId="{FB75F0BB-BE0E-4677-888C-FDC3E2EE2B25}" srcOrd="0" destOrd="0" presId="urn:microsoft.com/office/officeart/2005/8/layout/venn1"/>
    <dgm:cxn modelId="{CB183814-DE98-46BD-8C5B-9063AD0A57B7}" srcId="{89643788-E7C5-4D0D-A272-31C20DA7813A}" destId="{7A9B803F-2B51-47C1-B539-0EA53CF0879B}" srcOrd="4" destOrd="0" parTransId="{315F9E6D-3CF5-4137-9927-CA69F9CCF42E}" sibTransId="{C5042994-FAEF-437A-B30A-2F7FCE512514}"/>
    <dgm:cxn modelId="{D139CC43-2555-4CC1-BD7B-2E63C72F7EB7}" srcId="{89643788-E7C5-4D0D-A272-31C20DA7813A}" destId="{288AEE29-D2A6-4946-8B9A-781DD6A3097A}" srcOrd="5" destOrd="0" parTransId="{66BE0BBF-2EFC-4134-A70A-07E0DF5B1DF8}" sibTransId="{E3E5F463-B4D2-451D-92DD-447F00F5BE02}"/>
    <dgm:cxn modelId="{6C23EDA7-7168-4C24-91F0-3E49E111C7A8}" type="presParOf" srcId="{B98A226E-BA00-445E-B7E5-9DEE8D84D871}" destId="{0028557F-B4CF-40F0-BC84-569035AB2001}" srcOrd="0" destOrd="0" presId="urn:microsoft.com/office/officeart/2005/8/layout/venn1"/>
    <dgm:cxn modelId="{623F8281-20F3-4546-AC21-CF535F583611}" type="presParOf" srcId="{B98A226E-BA00-445E-B7E5-9DEE8D84D871}" destId="{C9233D0E-5D2F-4DC4-B12E-D2B6978816B4}" srcOrd="1" destOrd="0" presId="urn:microsoft.com/office/officeart/2005/8/layout/venn1"/>
    <dgm:cxn modelId="{22A972D4-30C5-4448-940E-CBC71451E460}" type="presParOf" srcId="{B98A226E-BA00-445E-B7E5-9DEE8D84D871}" destId="{D2CF3719-D55A-4D86-B873-3D9E2243E838}" srcOrd="2" destOrd="0" presId="urn:microsoft.com/office/officeart/2005/8/layout/venn1"/>
    <dgm:cxn modelId="{0F3BBE07-AD71-4684-A53C-581204E06252}" type="presParOf" srcId="{B98A226E-BA00-445E-B7E5-9DEE8D84D871}" destId="{D47A7905-101C-4509-BF52-0DD2AB6F127D}" srcOrd="3" destOrd="0" presId="urn:microsoft.com/office/officeart/2005/8/layout/venn1"/>
    <dgm:cxn modelId="{F935556D-CF42-4A7B-ACE4-B9FAD0D2D3C4}" type="presParOf" srcId="{B98A226E-BA00-445E-B7E5-9DEE8D84D871}" destId="{00EBEAF7-8835-48E7-A1D7-40DAD308195B}" srcOrd="4" destOrd="0" presId="urn:microsoft.com/office/officeart/2005/8/layout/venn1"/>
    <dgm:cxn modelId="{A44BE74A-C539-4BB5-A462-FEFFF075D412}" type="presParOf" srcId="{B98A226E-BA00-445E-B7E5-9DEE8D84D871}" destId="{DAE9A3D7-432B-4095-984B-8356DDE71357}" srcOrd="5" destOrd="0" presId="urn:microsoft.com/office/officeart/2005/8/layout/venn1"/>
    <dgm:cxn modelId="{BA8DABF5-3350-4F6B-BD1D-93C6EC64ADCD}" type="presParOf" srcId="{B98A226E-BA00-445E-B7E5-9DEE8D84D871}" destId="{159A3A4A-3BAB-4B31-A36C-6B8DCBB3F41A}" srcOrd="6" destOrd="0" presId="urn:microsoft.com/office/officeart/2005/8/layout/venn1"/>
    <dgm:cxn modelId="{F78E9096-6C37-4A9A-8680-C1C7AC399479}" type="presParOf" srcId="{B98A226E-BA00-445E-B7E5-9DEE8D84D871}" destId="{F5C77245-E09D-478D-9426-F90C7DF156A2}" srcOrd="7" destOrd="0" presId="urn:microsoft.com/office/officeart/2005/8/layout/venn1"/>
    <dgm:cxn modelId="{939E4E09-4B0D-43A6-AD83-754F2C52E428}" type="presParOf" srcId="{B98A226E-BA00-445E-B7E5-9DEE8D84D871}" destId="{EB3BC6AE-1DA7-4FD1-B4D7-28047028B497}" srcOrd="8" destOrd="0" presId="urn:microsoft.com/office/officeart/2005/8/layout/venn1"/>
    <dgm:cxn modelId="{BE9B9E95-2F76-4168-9CC4-E5F046E55966}" type="presParOf" srcId="{B98A226E-BA00-445E-B7E5-9DEE8D84D871}" destId="{A0ECA25F-8198-47CF-8F87-5E7BD2EA54CD}" srcOrd="9" destOrd="0" presId="urn:microsoft.com/office/officeart/2005/8/layout/venn1"/>
    <dgm:cxn modelId="{058BEFAD-E536-4F0A-9441-35306233325D}" type="presParOf" srcId="{B98A226E-BA00-445E-B7E5-9DEE8D84D871}" destId="{7973EE0A-DBCE-4240-983E-C2DBAE7E6756}" srcOrd="10" destOrd="0" presId="urn:microsoft.com/office/officeart/2005/8/layout/venn1"/>
    <dgm:cxn modelId="{EE4FB785-9FCA-4772-B0D4-A6274C7E4AE1}" type="presParOf" srcId="{B98A226E-BA00-445E-B7E5-9DEE8D84D871}" destId="{B9A1C58C-03A0-4CC1-8101-9CFE72F15A59}" srcOrd="11" destOrd="0" presId="urn:microsoft.com/office/officeart/2005/8/layout/venn1"/>
    <dgm:cxn modelId="{115F3601-9106-49F1-9DB4-5657C4FB7B33}" type="presParOf" srcId="{B98A226E-BA00-445E-B7E5-9DEE8D84D871}" destId="{4E2C6752-A113-4DF2-8A82-3AEA9EF6F602}" srcOrd="12" destOrd="0" presId="urn:microsoft.com/office/officeart/2005/8/layout/venn1"/>
    <dgm:cxn modelId="{37093FFB-8822-47F6-B796-C468D60FDA6E}" type="presParOf" srcId="{B98A226E-BA00-445E-B7E5-9DEE8D84D871}" destId="{FB75F0BB-BE0E-4677-888C-FDC3E2EE2B25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5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5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5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F4059B7-FE20-410F-9FF9-E8AAE57172BE}" type="datetimeFigureOut">
              <a:rPr lang="ru-RU"/>
              <a:pPr>
                <a:defRPr/>
              </a:pPr>
              <a:t>01.07.2013</a:t>
            </a:fld>
            <a:endParaRPr lang="ru-RU"/>
          </a:p>
        </p:txBody>
      </p:sp>
      <p:sp>
        <p:nvSpPr>
          <p:cNvPr id="6349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16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D7DBD6B-CAB1-4CE3-8AAA-60845688F2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B67AB4-2417-4F7E-8063-C2943EE7300B}" type="slidenum">
              <a:rPr lang="ru-RU" smtClean="0"/>
              <a:pPr/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5D6C86-427F-4B47-9DE0-A25EC6593AD8}" type="slidenum">
              <a:rPr lang="ru-RU" smtClean="0">
                <a:solidFill>
                  <a:srgbClr val="000000"/>
                </a:solidFill>
                <a:latin typeface="Arial" charset="0"/>
              </a:rPr>
              <a:pPr/>
              <a:t>11</a:t>
            </a:fld>
            <a:endParaRPr lang="ru-RU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2A0D0A-FB20-4CF5-B649-7F6FD397E271}" type="slidenum">
              <a:rPr lang="ru-RU" smtClean="0"/>
              <a:pPr/>
              <a:t>12</a:t>
            </a:fld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0BF313-57B7-4A18-90B5-5E1233E2E546}" type="slidenum">
              <a:rPr lang="ru-RU" smtClean="0">
                <a:solidFill>
                  <a:srgbClr val="000000"/>
                </a:solidFill>
                <a:latin typeface="Arial" charset="0"/>
              </a:rPr>
              <a:pPr/>
              <a:t>13</a:t>
            </a:fld>
            <a:endParaRPr lang="ru-RU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2E4F3D-E2C6-4BBE-B32F-B74BA2796713}" type="slidenum">
              <a:rPr lang="ru-RU" smtClean="0">
                <a:solidFill>
                  <a:srgbClr val="000000"/>
                </a:solidFill>
                <a:latin typeface="Arial" charset="0"/>
              </a:rPr>
              <a:pPr/>
              <a:t>14</a:t>
            </a:fld>
            <a:endParaRPr lang="ru-RU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778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4E9E89-E379-4BFE-A7BE-928AF6C7504A}" type="slidenum">
              <a:rPr lang="ru-RU" smtClean="0">
                <a:solidFill>
                  <a:srgbClr val="000000"/>
                </a:solidFill>
              </a:rPr>
              <a:pPr/>
              <a:t>15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E511FE-23C2-455A-BF8B-3285817C60E8}" type="slidenum">
              <a:rPr lang="ru-RU" smtClean="0">
                <a:solidFill>
                  <a:srgbClr val="000000"/>
                </a:solidFill>
              </a:rPr>
              <a:pPr/>
              <a:t>16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096BAC-A590-4EF7-927F-40D72F798371}" type="slidenum">
              <a:rPr lang="ru-RU" smtClean="0">
                <a:solidFill>
                  <a:srgbClr val="000000"/>
                </a:solidFill>
              </a:rPr>
              <a:pPr/>
              <a:t>17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8D74A7-BF4E-467E-850F-AC22B5325E07}" type="slidenum">
              <a:rPr lang="ru-RU" smtClean="0">
                <a:solidFill>
                  <a:srgbClr val="000000"/>
                </a:solidFill>
              </a:rPr>
              <a:pPr/>
              <a:t>18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C64B76-BBD9-427D-A2BF-E74BF4B27713}" type="slidenum">
              <a:rPr lang="ru-RU" smtClean="0">
                <a:solidFill>
                  <a:srgbClr val="000000"/>
                </a:solidFill>
              </a:rPr>
              <a:pPr/>
              <a:t>20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180076-C958-4659-A15F-9D0566232D02}" type="slidenum">
              <a:rPr lang="ru-RU" smtClean="0">
                <a:solidFill>
                  <a:srgbClr val="000000"/>
                </a:solidFill>
              </a:rPr>
              <a:pPr/>
              <a:t>22</a:t>
            </a:fld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59693D-013C-4B2B-830D-A9FC8C582CFA}" type="slidenum">
              <a:rPr lang="ru-RU" smtClean="0">
                <a:solidFill>
                  <a:srgbClr val="000000"/>
                </a:solidFill>
                <a:latin typeface="Arial" charset="0"/>
              </a:rPr>
              <a:pPr/>
              <a:t>3</a:t>
            </a:fld>
            <a:endParaRPr lang="ru-RU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A6CFA6-8DD1-47A7-8249-A5219BDA5A90}" type="slidenum">
              <a:rPr lang="ru-RU" smtClean="0">
                <a:solidFill>
                  <a:srgbClr val="000000"/>
                </a:solidFill>
              </a:rPr>
              <a:pPr/>
              <a:t>23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922EA2-AC5A-4645-A2A8-43FD9E397B1D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  <p:sp>
        <p:nvSpPr>
          <p:cNvPr id="860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EFD71A-7138-450F-ADC8-E95643A3BDEF}" type="slidenum">
              <a:rPr lang="ru-RU" smtClean="0">
                <a:solidFill>
                  <a:srgbClr val="000000"/>
                </a:solidFill>
                <a:latin typeface="Arial" charset="0"/>
              </a:rPr>
              <a:pPr/>
              <a:t>25</a:t>
            </a:fld>
            <a:endParaRPr lang="ru-RU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E1C2C6-74E8-4897-BA8B-C035769DCFA5}" type="slidenum">
              <a:rPr lang="ru-RU" smtClean="0">
                <a:solidFill>
                  <a:srgbClr val="000000"/>
                </a:solidFill>
                <a:latin typeface="Arial" charset="0"/>
              </a:rPr>
              <a:pPr/>
              <a:t>26</a:t>
            </a:fld>
            <a:endParaRPr lang="ru-RU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D40B79-39B0-478D-A188-7E1CD9E7D996}" type="slidenum">
              <a:rPr lang="ru-RU" smtClean="0">
                <a:solidFill>
                  <a:srgbClr val="000000"/>
                </a:solidFill>
                <a:latin typeface="Arial" charset="0"/>
              </a:rPr>
              <a:pPr/>
              <a:t>27</a:t>
            </a:fld>
            <a:endParaRPr lang="ru-RU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890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D4700E-1C34-4D62-BBDC-23F410D2F63C}" type="slidenum">
              <a:rPr lang="ru-RU" smtClean="0">
                <a:solidFill>
                  <a:srgbClr val="000000"/>
                </a:solidFill>
              </a:rPr>
              <a:pPr/>
              <a:t>31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901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55BCF9-6B8A-41A1-9688-7077C5A6AFC1}" type="slidenum">
              <a:rPr lang="ru-RU" smtClean="0">
                <a:solidFill>
                  <a:srgbClr val="000000"/>
                </a:solidFill>
              </a:rPr>
              <a:pPr/>
              <a:t>32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911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EA73FF-0D7E-4520-86AF-6F5B97E7991A}" type="slidenum">
              <a:rPr lang="ru-RU" smtClean="0">
                <a:solidFill>
                  <a:srgbClr val="000000"/>
                </a:solidFill>
              </a:rPr>
              <a:pPr/>
              <a:t>33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921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C7074E-94C8-49A7-A4E8-492977AE69EE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charset="0"/>
            </a:endParaRPr>
          </a:p>
        </p:txBody>
      </p:sp>
      <p:sp>
        <p:nvSpPr>
          <p:cNvPr id="931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2382F3-3D1A-4E39-9B7A-5AFE078A277B}" type="slidenum">
              <a:rPr lang="ru-RU" smtClean="0">
                <a:solidFill>
                  <a:srgbClr val="000000"/>
                </a:solidFill>
                <a:latin typeface="Arial" charset="0"/>
              </a:rPr>
              <a:pPr/>
              <a:t>35</a:t>
            </a:fld>
            <a:endParaRPr lang="ru-RU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072BC0-D4C1-4834-BDE9-698C2FF07446}" type="slidenum">
              <a:rPr lang="ru-RU" smtClean="0">
                <a:solidFill>
                  <a:srgbClr val="000000"/>
                </a:solidFill>
                <a:latin typeface="Arial" charset="0"/>
              </a:rPr>
              <a:pPr/>
              <a:t>4</a:t>
            </a:fld>
            <a:endParaRPr lang="ru-RU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656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6565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BEFB27D-F125-4D7A-92CD-B48DD99829F1}" type="slidenum">
              <a:rPr lang="ru-RU" sz="1200">
                <a:solidFill>
                  <a:srgbClr val="000000"/>
                </a:solidFill>
              </a:rPr>
              <a:pPr algn="r"/>
              <a:t>4</a:t>
            </a:fld>
            <a:endParaRPr 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942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F5B490-F8F9-450D-A790-EF2B2F78B93F}" type="slidenum">
              <a:rPr lang="ru-RU" smtClean="0">
                <a:solidFill>
                  <a:srgbClr val="000000"/>
                </a:solidFill>
              </a:rPr>
              <a:pPr/>
              <a:t>36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952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4757FD-3622-495E-9709-A10BB5B5F6E0}" type="slidenum">
              <a:rPr lang="ru-RU" smtClean="0">
                <a:solidFill>
                  <a:srgbClr val="000000"/>
                </a:solidFill>
              </a:rPr>
              <a:pPr/>
              <a:t>37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962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1F5974-CB20-4584-919C-4157DD8FEECC}" type="slidenum">
              <a:rPr lang="ru-RU" smtClean="0">
                <a:solidFill>
                  <a:srgbClr val="000000"/>
                </a:solidFill>
              </a:rPr>
              <a:pPr/>
              <a:t>38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E2D689-510A-4629-AAEE-A6DEFB186F44}" type="slidenum">
              <a:rPr lang="ru-RU" smtClean="0">
                <a:solidFill>
                  <a:srgbClr val="000000"/>
                </a:solidFill>
                <a:latin typeface="Arial" charset="0"/>
              </a:rPr>
              <a:pPr/>
              <a:t>5</a:t>
            </a:fld>
            <a:endParaRPr lang="ru-RU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2BF260-B61C-4523-89FD-2FFA903209A6}" type="slidenum">
              <a:rPr lang="ru-RU" smtClean="0">
                <a:solidFill>
                  <a:srgbClr val="000000"/>
                </a:solidFill>
                <a:latin typeface="Arial" charset="0"/>
              </a:rPr>
              <a:pPr/>
              <a:t>6</a:t>
            </a:fld>
            <a:endParaRPr lang="ru-RU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07D5B9-68C2-4FA5-8944-FF9F67B24192}" type="slidenum">
              <a:rPr lang="ru-RU" smtClean="0">
                <a:solidFill>
                  <a:srgbClr val="000000"/>
                </a:solidFill>
                <a:latin typeface="Arial" charset="0"/>
              </a:rPr>
              <a:pPr/>
              <a:t>7</a:t>
            </a:fld>
            <a:endParaRPr lang="ru-RU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12BD68-F4B2-4DA4-A098-FF1B1249353E}" type="slidenum">
              <a:rPr lang="ru-RU" smtClean="0"/>
              <a:pPr/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E9270-0C62-4F95-A379-FBCD3BB2ED2D}" type="slidenum">
              <a:rPr lang="ru-RU" smtClean="0"/>
              <a:pPr/>
              <a:t>9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215E57-A5BE-458E-AB06-70975152AC87}" type="slidenum">
              <a:rPr lang="ru-RU" smtClean="0"/>
              <a:pPr/>
              <a:t>10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C3F9D-5943-4756-8C55-5EEB78A42D24}" type="datetimeFigureOut">
              <a:rPr lang="ru-RU"/>
              <a:pPr>
                <a:defRPr/>
              </a:pPr>
              <a:t>01.07.2013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E2D08-052E-4A3C-A306-9F5B03B471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7B0F-C694-42C6-AAFF-66CF7C06FC4E}" type="datetimeFigureOut">
              <a:rPr lang="ru-RU"/>
              <a:pPr>
                <a:defRPr/>
              </a:pPr>
              <a:t>01.07.2013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5448F-91DC-41A6-A8DD-E18678EE28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9C80E-8790-4AA0-841F-FF7DE2016122}" type="datetimeFigureOut">
              <a:rPr lang="ru-RU"/>
              <a:pPr>
                <a:defRPr/>
              </a:pPr>
              <a:t>01.07.2013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705CB-0C12-468B-A61F-C5EA01A7EC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0E59E-FFE6-4151-BDBF-8465D02DB7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838200" y="1905000"/>
            <a:ext cx="8007350" cy="4191000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D748D-9C51-4678-80AC-6B72B7CCB1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F0782C7-2DDB-4AEF-8612-6432213E12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C2EDCA1-B95D-4116-AF80-767A0F6384A3}" type="datetimeFigureOut">
              <a:rPr lang="ru-RU"/>
              <a:pPr>
                <a:defRPr/>
              </a:pPr>
              <a:t>01.07.2013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B9A97D39-68B3-4D6D-B590-2509D9B08F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5593BB5-7789-46AF-8B9B-77444581E4ED}" type="datetimeFigureOut">
              <a:rPr lang="ru-RU"/>
              <a:pPr>
                <a:defRPr/>
              </a:pPr>
              <a:t>01.07.2013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D26AB0F-8E88-46CB-B17F-F09C60C2D7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CAD37D7-9619-4D99-9669-F12319F0DF2A}" type="datetimeFigureOut">
              <a:rPr lang="ru-RU"/>
              <a:pPr>
                <a:defRPr/>
              </a:pPr>
              <a:t>01.07.2013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5CE2ED3-CE10-42F1-B5FB-ADB02814A95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F85A739-BF0E-47E9-A0D4-EE43A41D43D4}" type="datetimeFigureOut">
              <a:rPr lang="ru-RU"/>
              <a:pPr>
                <a:defRPr/>
              </a:pPr>
              <a:t>01.07.2013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3268865-E18B-43B7-9A32-C043BAA7A6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D18D6B7-21F2-4415-B1D6-DF71C4A261E6}" type="datetimeFigureOut">
              <a:rPr lang="ru-RU"/>
              <a:pPr>
                <a:defRPr/>
              </a:pPr>
              <a:t>01.07.2013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FB70BAE-D374-4EA0-BDFF-F6ECE2D01B3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47AE0-AA74-43ED-AB91-340FF9D2189C}" type="datetimeFigureOut">
              <a:rPr lang="ru-RU"/>
              <a:pPr>
                <a:defRPr/>
              </a:pPr>
              <a:t>01.07.2013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EE974-983A-4FC8-AFF4-7667B45B59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647552B-EF86-4DC5-9BA0-572DDC54103D}" type="datetimeFigureOut">
              <a:rPr lang="ru-RU"/>
              <a:pPr>
                <a:defRPr/>
              </a:pPr>
              <a:t>01.07.2013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47A76828-BA9A-4AC8-899C-296F052D52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B521CCA5-A40D-43F9-B579-7A334F090A49}" type="datetimeFigureOut">
              <a:rPr lang="ru-RU"/>
              <a:pPr>
                <a:defRPr/>
              </a:pPr>
              <a:t>01.07.2013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DC039A6-FC40-41DD-9C47-275DB8054F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413C6D31-D64C-412F-BDCE-3C060C38B35E}" type="datetimeFigureOut">
              <a:rPr lang="ru-RU"/>
              <a:pPr>
                <a:defRPr/>
              </a:pPr>
              <a:t>01.07.2013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09C72E7C-1657-470F-ABB1-470283C55E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45F94902-A10F-42B2-A29E-A40D05C2EA7E}" type="datetimeFigureOut">
              <a:rPr lang="ru-RU"/>
              <a:pPr>
                <a:defRPr/>
              </a:pPr>
              <a:t>01.07.2013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3926004-42EB-4DF9-9B88-E2890237327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1A4C967-9AC9-496A-A17B-C4A8B27ED9C5}" type="datetimeFigureOut">
              <a:rPr lang="ru-RU"/>
              <a:pPr>
                <a:defRPr/>
              </a:pPr>
              <a:t>01.07.2013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15D5732-54EF-4FA0-A328-854AADD8F2F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20EEE09-170D-4EDB-9D40-CAC0261D524A}" type="datetimeFigureOut">
              <a:rPr lang="ru-RU"/>
              <a:pPr>
                <a:defRPr/>
              </a:pPr>
              <a:t>01.07.2013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05D5674-0BD6-4E8D-8268-26D06D78EE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F702D-F61E-4DBB-8483-A9DCF88326DD}" type="datetimeFigureOut">
              <a:rPr lang="ru-RU"/>
              <a:pPr>
                <a:defRPr/>
              </a:pPr>
              <a:t>01.07.2013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97FEC-E376-43F3-89FA-4DB658DC7D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1D415-AF76-4FE3-A52B-344D11F829A8}" type="datetimeFigureOut">
              <a:rPr lang="ru-RU"/>
              <a:pPr>
                <a:defRPr/>
              </a:pPr>
              <a:t>01.07.2013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F7BDD-E026-4A7A-96EF-80B51D756F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C6B00-BBBD-4180-BE38-19C50AE87FFC}" type="datetimeFigureOut">
              <a:rPr lang="ru-RU"/>
              <a:pPr>
                <a:defRPr/>
              </a:pPr>
              <a:t>01.07.2013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F6DD7-D22C-493D-826B-B5CAB7EC35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F0BEF-97BB-4D6C-9D23-950067BBF77B}" type="datetimeFigureOut">
              <a:rPr lang="ru-RU"/>
              <a:pPr>
                <a:defRPr/>
              </a:pPr>
              <a:t>01.07.2013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63919-5043-4502-8DED-9ED6496F2B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38485-85A4-4E02-878C-CE99E1B86F03}" type="datetimeFigureOut">
              <a:rPr lang="ru-RU"/>
              <a:pPr>
                <a:defRPr/>
              </a:pPr>
              <a:t>01.07.2013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B9F67-625A-4F87-91EE-A2B1A9DEF3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9EB1F-8242-45AD-8008-D26F03087159}" type="datetimeFigureOut">
              <a:rPr lang="ru-RU"/>
              <a:pPr>
                <a:defRPr/>
              </a:pPr>
              <a:t>01.07.2013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8FE2A-C7CF-4974-9A9E-5163D5C924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D2660-2615-4897-9DAB-511E6FAAD8BC}" type="datetimeFigureOut">
              <a:rPr lang="ru-RU"/>
              <a:pPr>
                <a:defRPr/>
              </a:pPr>
              <a:t>01.07.2013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FEE22-8EA5-4C0A-B5D3-B8B9028C71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8D18E647-B388-400E-B534-FB159531E39A}" type="datetimeFigureOut">
              <a:rPr lang="ru-RU"/>
              <a:pPr>
                <a:defRPr/>
              </a:pPr>
              <a:t>01.07.2013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8F97961F-BAFD-4C6F-B2DC-2BACE1CAA7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A79EF02-B31E-47D8-9FF1-ED310AEB2FAB}" type="datetimeFigureOut">
              <a:rPr lang="ru-RU"/>
              <a:pPr>
                <a:defRPr/>
              </a:pPr>
              <a:t>01.07.2013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4B555E0-F800-41F5-8AB5-B4F52DF76E5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_________Microsoft_Office_Word_97_-_20031.doc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_________Microsoft_Office_Word_97_-_20032.doc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_________Microsoft_Office_Word_97_-_20033.doc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_________Microsoft_Office_Word_97_-_20034.doc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_________Microsoft_Office_Word_97_-_20035.doc"/><Relationship Id="rId5" Type="http://schemas.openxmlformats.org/officeDocument/2006/relationships/image" Target="../media/image52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_________Microsoft_Office_Word_97_-_20036.doc"/><Relationship Id="rId5" Type="http://schemas.openxmlformats.org/officeDocument/2006/relationships/image" Target="../media/image52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24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png"/><Relationship Id="rId9" Type="http://schemas.openxmlformats.org/officeDocument/2006/relationships/oleObject" Target="../embeddings/_________Microsoft_Office_Word_97_-_20037.doc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_________Microsoft_Office_Word_97_-_20038.doc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_________Microsoft_Office_Word_97_-_20039.doc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_________Microsoft_Office_Word_97_-_200310.doc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oleObject" Target="../embeddings/_________Microsoft_Office_Word_97_-_200311.doc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_________Microsoft_Office_Word_97_-_200312.doc"/><Relationship Id="rId5" Type="http://schemas.openxmlformats.org/officeDocument/2006/relationships/image" Target="../media/image53.jpe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_________Microsoft_Office_Word_97_-_200313.doc"/><Relationship Id="rId5" Type="http://schemas.openxmlformats.org/officeDocument/2006/relationships/image" Target="../media/image54.jpe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oleObject" Target="../embeddings/_________Microsoft_Office_Word_97_-_200314.doc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_________Microsoft_Office_Word_97_-_200316.doc"/><Relationship Id="rId5" Type="http://schemas.openxmlformats.org/officeDocument/2006/relationships/oleObject" Target="../embeddings/_____Microsoft_Office_Excel_97-200315.xls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oleObject" Target="../embeddings/_________Microsoft_Office_Word_97_-_200317.doc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oleObject" Target="../embeddings/_________Microsoft_Office_Word_97_-_200318.doc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2" name="Picture 2" descr="C:\Users\Светлана\Desktop\фон\фон с плашко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9725" y="42863"/>
            <a:ext cx="9572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 descr="C:\Users\Светлана\Desktop\фон\эмблема раскрашенная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4438" y="1627188"/>
            <a:ext cx="387350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Прямоугольник 6"/>
          <p:cNvSpPr>
            <a:spLocks noChangeArrowheads="1"/>
          </p:cNvSpPr>
          <p:nvPr/>
        </p:nvSpPr>
        <p:spPr bwMode="auto">
          <a:xfrm>
            <a:off x="133350" y="5589588"/>
            <a:ext cx="314325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i="1">
                <a:solidFill>
                  <a:srgbClr val="4A452A"/>
                </a:solidFill>
                <a:latin typeface="Sylfaen" pitchFamily="18" charset="0"/>
              </a:rPr>
              <a:t>www.zapovednik-vrn.ru</a:t>
            </a:r>
          </a:p>
          <a:p>
            <a:r>
              <a:rPr lang="en-US" sz="1600" b="1">
                <a:solidFill>
                  <a:srgbClr val="4A452A"/>
                </a:solidFill>
                <a:latin typeface="Sylfaen" pitchFamily="18" charset="0"/>
              </a:rPr>
              <a:t>E-mail: zapovednikvrn@mail.ru</a:t>
            </a:r>
          </a:p>
          <a:p>
            <a:r>
              <a:rPr lang="en-US" sz="1600" b="1">
                <a:solidFill>
                  <a:srgbClr val="4A452A"/>
                </a:solidFill>
                <a:latin typeface="Sylfaen" pitchFamily="18" charset="0"/>
              </a:rPr>
              <a:t>+7 (473) 259 4560</a:t>
            </a:r>
            <a:endParaRPr lang="ru-RU" sz="1600" b="1">
              <a:solidFill>
                <a:srgbClr val="4A452A"/>
              </a:solidFill>
              <a:latin typeface="Sylfaen" pitchFamily="18" charset="0"/>
            </a:endParaRPr>
          </a:p>
        </p:txBody>
      </p:sp>
      <p:sp>
        <p:nvSpPr>
          <p:cNvPr id="17415" name="Прямоугольник 7"/>
          <p:cNvSpPr>
            <a:spLocks noChangeArrowheads="1"/>
          </p:cNvSpPr>
          <p:nvPr/>
        </p:nvSpPr>
        <p:spPr bwMode="auto">
          <a:xfrm>
            <a:off x="4421188" y="5500688"/>
            <a:ext cx="4572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000" b="1">
                <a:solidFill>
                  <a:srgbClr val="4A452A"/>
                </a:solidFill>
                <a:latin typeface="Sylfaen" pitchFamily="18" charset="0"/>
              </a:rPr>
              <a:t>Заместитель директора по экологическому просвещению</a:t>
            </a:r>
          </a:p>
          <a:p>
            <a:pPr algn="r"/>
            <a:r>
              <a:rPr lang="ru-RU" sz="2400" b="1">
                <a:solidFill>
                  <a:srgbClr val="4A452A"/>
                </a:solidFill>
                <a:latin typeface="Sylfaen" pitchFamily="18" charset="0"/>
              </a:rPr>
              <a:t>Светлана Родионова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339099" y="94273"/>
            <a:ext cx="9572660" cy="107721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50800"/>
                <a:solidFill>
                  <a:srgbClr val="F79646">
                    <a:lumMod val="50000"/>
                  </a:srgbClr>
                </a:solidFill>
                <a:latin typeface="Sylfaen" pitchFamily="18" charset="0"/>
              </a:rPr>
              <a:t>Воронежский заповедник – биосферный резерват -</a:t>
            </a:r>
            <a:endParaRPr lang="ru-RU" sz="3200" b="1" dirty="0">
              <a:ln w="50800"/>
              <a:solidFill>
                <a:srgbClr val="F79646">
                  <a:lumMod val="50000"/>
                </a:srgbClr>
              </a:solidFill>
              <a:latin typeface="Sylfae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50800"/>
                <a:solidFill>
                  <a:srgbClr val="F79646">
                    <a:lumMod val="50000"/>
                  </a:srgbClr>
                </a:solidFill>
                <a:latin typeface="Sylfaen" pitchFamily="18" charset="0"/>
              </a:rPr>
              <a:t>шанс для сохранения природного наследия</a:t>
            </a:r>
            <a:endParaRPr lang="en-US" sz="3200" b="1" dirty="0">
              <a:ln w="50800"/>
              <a:solidFill>
                <a:srgbClr val="F79646">
                  <a:lumMod val="50000"/>
                </a:srgbClr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2" name="TextBox 4"/>
          <p:cNvSpPr txBox="1">
            <a:spLocks noChangeArrowheads="1"/>
          </p:cNvSpPr>
          <p:nvPr/>
        </p:nvSpPr>
        <p:spPr bwMode="auto">
          <a:xfrm>
            <a:off x="395536" y="260648"/>
            <a:ext cx="8136135" cy="369332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ru-RU" b="1" smtClean="0">
                <a:solidFill>
                  <a:srgbClr val="CC3300"/>
                </a:solidFill>
                <a:latin typeface="Arial" charset="0"/>
                <a:cs typeface="Arial" charset="0"/>
              </a:rPr>
              <a:t>ООПТ федерального значения, имеющие международный статус</a:t>
            </a:r>
            <a:endParaRPr lang="ru-RU" b="1" smtClean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pic>
        <p:nvPicPr>
          <p:cNvPr id="26630" name="Picture 5" descr="Схема ООПТ России для презентаций желт Б№ н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8" y="736600"/>
            <a:ext cx="9002712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</p:pic>
      <p:grpSp>
        <p:nvGrpSpPr>
          <p:cNvPr id="26631" name="Группа 6"/>
          <p:cNvGrpSpPr>
            <a:grpSpLocks/>
          </p:cNvGrpSpPr>
          <p:nvPr/>
        </p:nvGrpSpPr>
        <p:grpSpPr bwMode="auto">
          <a:xfrm>
            <a:off x="930275" y="1412875"/>
            <a:ext cx="7602538" cy="3617913"/>
            <a:chOff x="929677" y="1412776"/>
            <a:chExt cx="7602763" cy="3617316"/>
          </a:xfrm>
        </p:grpSpPr>
        <p:pic>
          <p:nvPicPr>
            <p:cNvPr id="26692" name="Picture 2" descr="http://www.caddolakeinstitute.us/images/Ramsar.jpg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83746" y="1412776"/>
              <a:ext cx="323860" cy="323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2700000" algn="ctr" rotWithShape="0">
                <a:schemeClr val="tx1"/>
              </a:outerShdw>
            </a:effectLst>
          </p:spPr>
        </p:pic>
        <p:pic>
          <p:nvPicPr>
            <p:cNvPr id="26693" name="Picture 2" descr="http://www.caddolakeinstitute.us/images/Ramsar.jpg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50347" y="2060369"/>
              <a:ext cx="323860" cy="323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2700000" algn="ctr" rotWithShape="0">
                <a:schemeClr val="tx1"/>
              </a:outerShdw>
            </a:effectLst>
          </p:spPr>
        </p:pic>
        <p:pic>
          <p:nvPicPr>
            <p:cNvPr id="26694" name="Picture 2" descr="http://www.caddolakeinstitute.us/images/Ramsar.jpg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45661" y="2060369"/>
              <a:ext cx="323860" cy="323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2700000" algn="ctr" rotWithShape="0">
                <a:schemeClr val="tx1"/>
              </a:outerShdw>
            </a:effectLst>
          </p:spPr>
        </p:pic>
        <p:pic>
          <p:nvPicPr>
            <p:cNvPr id="26695" name="Picture 2" descr="http://www.caddolakeinstitute.us/images/Ramsar.jpg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47217" y="2322264"/>
              <a:ext cx="323860" cy="323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2700000" algn="ctr" rotWithShape="0">
                <a:schemeClr val="tx1"/>
              </a:outerShdw>
            </a:effectLst>
          </p:spPr>
        </p:pic>
        <p:pic>
          <p:nvPicPr>
            <p:cNvPr id="26696" name="Picture 2" descr="http://www.caddolakeinstitute.us/images/Ramsar.jpg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42393" y="2565111"/>
              <a:ext cx="323860" cy="323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2700000" algn="ctr" rotWithShape="0">
                <a:schemeClr val="tx1"/>
              </a:outerShdw>
            </a:effectLst>
          </p:spPr>
        </p:pic>
        <p:pic>
          <p:nvPicPr>
            <p:cNvPr id="26697" name="Picture 2" descr="http://www.caddolakeinstitute.us/images/Ramsar.jpg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58362" y="2563524"/>
              <a:ext cx="323860" cy="323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2700000" algn="ctr" rotWithShape="0">
                <a:schemeClr val="tx1"/>
              </a:outerShdw>
            </a:effectLst>
          </p:spPr>
        </p:pic>
        <p:pic>
          <p:nvPicPr>
            <p:cNvPr id="26698" name="Picture 2" descr="http://www.caddolakeinstitute.us/images/Ramsar.jpg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90066" y="2734946"/>
              <a:ext cx="323860" cy="323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2700000" algn="ctr" rotWithShape="0">
                <a:schemeClr val="tx1"/>
              </a:outerShdw>
            </a:effectLst>
          </p:spPr>
        </p:pic>
        <p:pic>
          <p:nvPicPr>
            <p:cNvPr id="26699" name="Picture 2" descr="http://www.caddolakeinstitute.us/images/Ramsar.jpg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77350" y="2925414"/>
              <a:ext cx="323860" cy="323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2700000" algn="ctr" rotWithShape="0">
                <a:schemeClr val="tx1"/>
              </a:outerShdw>
            </a:effectLst>
          </p:spPr>
        </p:pic>
        <p:pic>
          <p:nvPicPr>
            <p:cNvPr id="26700" name="Picture 2" descr="http://www.caddolakeinstitute.us/images/Ramsar.jpg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15420" y="3168261"/>
              <a:ext cx="323860" cy="323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2700000" algn="ctr" rotWithShape="0">
                <a:schemeClr val="tx1"/>
              </a:outerShdw>
            </a:effectLst>
          </p:spPr>
        </p:pic>
        <p:pic>
          <p:nvPicPr>
            <p:cNvPr id="26701" name="Picture 2" descr="http://www.caddolakeinstitute.us/images/Ramsar.jpg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47141" y="3100011"/>
              <a:ext cx="323860" cy="323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2700000" algn="ctr" rotWithShape="0">
                <a:schemeClr val="tx1"/>
              </a:outerShdw>
            </a:effectLst>
          </p:spPr>
        </p:pic>
        <p:pic>
          <p:nvPicPr>
            <p:cNvPr id="26702" name="Picture 2" descr="http://www.caddolakeinstitute.us/images/Ramsar.jpg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29677" y="3482534"/>
              <a:ext cx="323860" cy="323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2700000" algn="ctr" rotWithShape="0">
                <a:schemeClr val="tx1"/>
              </a:outerShdw>
            </a:effectLst>
          </p:spPr>
        </p:pic>
        <p:pic>
          <p:nvPicPr>
            <p:cNvPr id="26703" name="Picture 2" descr="http://www.caddolakeinstitute.us/images/Ramsar.jpg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66330" y="3015886"/>
              <a:ext cx="323860" cy="323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2700000" algn="ctr" rotWithShape="0">
                <a:schemeClr val="tx1"/>
              </a:outerShdw>
            </a:effectLst>
          </p:spPr>
        </p:pic>
        <p:pic>
          <p:nvPicPr>
            <p:cNvPr id="26704" name="Picture 2" descr="http://www.caddolakeinstitute.us/images/Ramsar.jpg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3972" y="3187308"/>
              <a:ext cx="323860" cy="323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2700000" algn="ctr" rotWithShape="0">
                <a:schemeClr val="tx1"/>
              </a:outerShdw>
            </a:effectLst>
          </p:spPr>
        </p:pic>
        <p:pic>
          <p:nvPicPr>
            <p:cNvPr id="26705" name="Picture 2" descr="http://www.caddolakeinstitute.us/images/Ramsar.jpg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50625" y="3449203"/>
              <a:ext cx="323860" cy="325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2700000" algn="ctr" rotWithShape="0">
                <a:schemeClr val="tx1"/>
              </a:outerShdw>
            </a:effectLst>
          </p:spPr>
        </p:pic>
        <p:pic>
          <p:nvPicPr>
            <p:cNvPr id="26706" name="Picture 2" descr="http://www.caddolakeinstitute.us/images/Ramsar.jpg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66531" y="3319049"/>
              <a:ext cx="323860" cy="325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2700000" algn="ctr" rotWithShape="0">
                <a:schemeClr val="tx1"/>
              </a:outerShdw>
            </a:effectLst>
          </p:spPr>
        </p:pic>
        <p:pic>
          <p:nvPicPr>
            <p:cNvPr id="26707" name="Picture 2" descr="http://www.caddolakeinstitute.us/images/Ramsar.jpg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241455" y="3249211"/>
              <a:ext cx="323860" cy="323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2700000" algn="ctr" rotWithShape="0">
                <a:schemeClr val="tx1"/>
              </a:outerShdw>
            </a:effectLst>
          </p:spPr>
        </p:pic>
        <p:pic>
          <p:nvPicPr>
            <p:cNvPr id="26708" name="Picture 2" descr="http://www.caddolakeinstitute.us/images/Ramsar.jpg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87432" y="4401546"/>
              <a:ext cx="323860" cy="325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2700000" algn="ctr" rotWithShape="0">
                <a:schemeClr val="tx1"/>
              </a:outerShdw>
            </a:effectLst>
          </p:spPr>
        </p:pic>
        <p:pic>
          <p:nvPicPr>
            <p:cNvPr id="26709" name="Picture 2" descr="http://www.caddolakeinstitute.us/images/Ramsar.jpg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371788" y="3988864"/>
              <a:ext cx="323860" cy="325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2700000" algn="ctr" rotWithShape="0">
                <a:schemeClr val="tx1"/>
              </a:outerShdw>
            </a:effectLst>
          </p:spPr>
        </p:pic>
        <p:pic>
          <p:nvPicPr>
            <p:cNvPr id="26710" name="Picture 2" descr="http://www.caddolakeinstitute.us/images/Ramsar.jpg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330512" y="4199966"/>
              <a:ext cx="323860" cy="323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2700000" algn="ctr" rotWithShape="0">
                <a:schemeClr val="tx1"/>
              </a:outerShdw>
            </a:effectLst>
          </p:spPr>
        </p:pic>
        <p:pic>
          <p:nvPicPr>
            <p:cNvPr id="26711" name="Picture 2" descr="http://www.caddolakeinstitute.us/images/Ramsar.jpg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762325" y="3876169"/>
              <a:ext cx="323860" cy="323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2700000" algn="ctr" rotWithShape="0">
                <a:schemeClr val="tx1"/>
              </a:outerShdw>
            </a:effectLst>
          </p:spPr>
        </p:pic>
        <p:pic>
          <p:nvPicPr>
            <p:cNvPr id="26712" name="Picture 2" descr="http://www.caddolakeinstitute.us/images/Ramsar.jpg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695648" y="4338056"/>
              <a:ext cx="323860" cy="323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2700000" algn="ctr" rotWithShape="0">
                <a:schemeClr val="tx1"/>
              </a:outerShdw>
            </a:effectLst>
          </p:spPr>
        </p:pic>
        <p:pic>
          <p:nvPicPr>
            <p:cNvPr id="26713" name="Picture 2" descr="http://www.caddolakeinstitute.us/images/Ramsar.jpg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986169" y="4230124"/>
              <a:ext cx="323860" cy="323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2700000" algn="ctr" rotWithShape="0">
                <a:schemeClr val="tx1"/>
              </a:outerShdw>
            </a:effectLst>
          </p:spPr>
        </p:pic>
        <p:pic>
          <p:nvPicPr>
            <p:cNvPr id="26714" name="Picture 2" descr="http://www.caddolakeinstitute.us/images/Ramsar.jpg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998870" y="4706295"/>
              <a:ext cx="325447" cy="323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2700000" algn="ctr" rotWithShape="0">
                <a:schemeClr val="tx1"/>
              </a:outerShdw>
            </a:effectLst>
          </p:spPr>
        </p:pic>
        <p:pic>
          <p:nvPicPr>
            <p:cNvPr id="26715" name="Picture 2" descr="http://www.caddolakeinstitute.us/images/Ramsar.jpg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319554" y="4453924"/>
              <a:ext cx="323860" cy="323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2700000" algn="ctr" rotWithShape="0">
                <a:schemeClr val="tx1"/>
              </a:outerShdw>
            </a:effectLst>
          </p:spPr>
        </p:pic>
        <p:pic>
          <p:nvPicPr>
            <p:cNvPr id="26716" name="Picture 2" descr="http://www.caddolakeinstitute.us/images/Ramsar.jpg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97467" y="2615902"/>
              <a:ext cx="323860" cy="323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2700000" algn="ctr" rotWithShape="0">
                <a:schemeClr val="tx1"/>
              </a:outerShdw>
            </a:effectLst>
          </p:spPr>
        </p:pic>
        <p:pic>
          <p:nvPicPr>
            <p:cNvPr id="26717" name="Picture 2" descr="http://www.caddolakeinstitute.us/images/Ramsar.jpg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208580" y="3034933"/>
              <a:ext cx="323860" cy="323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2700000" algn="ctr" rotWithShape="0">
                <a:schemeClr val="tx1"/>
              </a:outerShdw>
            </a:effectLst>
          </p:spPr>
        </p:pic>
      </p:grpSp>
      <p:pic>
        <p:nvPicPr>
          <p:cNvPr id="26632" name="Picture 19" descr="MAB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39975" y="1023938"/>
            <a:ext cx="28257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28" descr="MAB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08175" y="1816100"/>
            <a:ext cx="28257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29" descr="MAB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79613" y="1528763"/>
            <a:ext cx="28257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30" descr="MAB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0113" y="1889125"/>
            <a:ext cx="28257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Picture 31" descr="MAB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33488" y="1816100"/>
            <a:ext cx="28257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7" name="Picture 32" descr="MAB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31913" y="2392363"/>
            <a:ext cx="28257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8" name="Picture 34" descr="MAB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6825" y="4552950"/>
            <a:ext cx="28257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9" name="Picture 36" descr="MAB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3255963"/>
            <a:ext cx="28257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0" name="Picture 38" descr="MAB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1550" y="2679700"/>
            <a:ext cx="28257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1" name="Picture 39" descr="MAB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188" y="2320925"/>
            <a:ext cx="28257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2" name="Picture 40" descr="MAB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5963" y="4624388"/>
            <a:ext cx="28257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3" name="Picture 41" descr="MAB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35600" y="4768850"/>
            <a:ext cx="28257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4" name="Picture 42" descr="MAB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59788" y="2897188"/>
            <a:ext cx="28257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5" name="Picture 43" descr="MAB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76375" y="3040063"/>
            <a:ext cx="28257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6" name="Picture 44" descr="MAB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64388" y="4913313"/>
            <a:ext cx="28257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7" name="Picture 45" descr="MAB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67625" y="4697413"/>
            <a:ext cx="28257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8" name="Picture 46" descr="MAB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4213" y="2608263"/>
            <a:ext cx="28257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9" name="Picture 47" descr="MAB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7088" y="3689350"/>
            <a:ext cx="28257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0" name="Picture 48" descr="MAB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3760788"/>
            <a:ext cx="28257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1" name="Picture 49" descr="MAB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11413" y="2897188"/>
            <a:ext cx="28257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2" name="Picture 50" descr="MAB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64388" y="5129213"/>
            <a:ext cx="28257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3" name="Picture 52" descr="MAB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76375" y="2536825"/>
            <a:ext cx="28257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4" name="Picture 53" descr="MAB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27313" y="2463800"/>
            <a:ext cx="28257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5" name="Picture 54" descr="MAB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188" y="3113088"/>
            <a:ext cx="28257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6" name="Picture 55" descr="MAB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67175" y="4337050"/>
            <a:ext cx="28257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7" name="Picture 56" descr="MAB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9338" y="1889125"/>
            <a:ext cx="28257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8" name="Picture 57" descr="MAB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87450" y="2320925"/>
            <a:ext cx="28257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9" name="Picture 58" descr="MAB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1638" y="3255963"/>
            <a:ext cx="28257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60" name="Picture 59" descr="MAB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77938" y="2032000"/>
            <a:ext cx="28257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61" name="Picture 62" descr="MAB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75688" y="2536825"/>
            <a:ext cx="28257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662" name="Группа 4"/>
          <p:cNvGrpSpPr>
            <a:grpSpLocks/>
          </p:cNvGrpSpPr>
          <p:nvPr/>
        </p:nvGrpSpPr>
        <p:grpSpPr bwMode="auto">
          <a:xfrm>
            <a:off x="323850" y="2276475"/>
            <a:ext cx="7267575" cy="3240088"/>
            <a:chOff x="323850" y="2492375"/>
            <a:chExt cx="7267575" cy="3240088"/>
          </a:xfrm>
        </p:grpSpPr>
        <p:sp>
          <p:nvSpPr>
            <p:cNvPr id="26685" name="Text Box 4"/>
            <p:cNvSpPr txBox="1">
              <a:spLocks noChangeArrowheads="1"/>
            </p:cNvSpPr>
            <p:nvPr/>
          </p:nvSpPr>
          <p:spPr bwMode="auto">
            <a:xfrm>
              <a:off x="1403350" y="4492625"/>
              <a:ext cx="1728788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ru-RU" sz="600" b="1">
                  <a:latin typeface="Times New Roman" pitchFamily="18" charset="0"/>
                  <a:cs typeface="Arial" charset="0"/>
                </a:rPr>
                <a:t>Заповедники</a:t>
              </a:r>
            </a:p>
            <a:p>
              <a:pPr>
                <a:spcBef>
                  <a:spcPct val="20000"/>
                </a:spcBef>
              </a:pPr>
              <a:r>
                <a:rPr lang="ru-RU" sz="600" b="1">
                  <a:latin typeface="Times New Roman" pitchFamily="18" charset="0"/>
                  <a:cs typeface="Arial" charset="0"/>
                </a:rPr>
                <a:t>Национальные парки</a:t>
              </a:r>
            </a:p>
            <a:p>
              <a:pPr>
                <a:spcBef>
                  <a:spcPct val="20000"/>
                </a:spcBef>
              </a:pPr>
              <a:r>
                <a:rPr lang="ru-RU" sz="600" b="1">
                  <a:latin typeface="Times New Roman" pitchFamily="18" charset="0"/>
                  <a:cs typeface="Arial" charset="0"/>
                </a:rPr>
                <a:t>Федеральные заказники</a:t>
              </a:r>
            </a:p>
          </p:txBody>
        </p:sp>
        <p:pic>
          <p:nvPicPr>
            <p:cNvPr id="26686" name="Picture 27" descr="MAB logo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03350" y="2492375"/>
              <a:ext cx="282575" cy="287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87" name="Picture 33" descr="MAB logo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64163" y="4508500"/>
              <a:ext cx="282575" cy="287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88" name="Picture 35" descr="MAB logo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563938" y="4868863"/>
              <a:ext cx="282575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89" name="Picture 37" descr="MAB logo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23850" y="3789363"/>
              <a:ext cx="282575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90" name="Picture 51" descr="MAB logo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308850" y="5445125"/>
              <a:ext cx="282575" cy="287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91" name="Picture 35" descr="MAB logo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784600" y="4949465"/>
              <a:ext cx="282575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281664" y="5589240"/>
            <a:ext cx="8634413" cy="122413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marL="180975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400"/>
              </a:spcBef>
              <a:defRPr/>
            </a:pPr>
            <a:r>
              <a:rPr lang="ru-RU" sz="1100" b="1" dirty="0" smtClean="0">
                <a:latin typeface="Arial" charset="0"/>
                <a:cs typeface="Arial" charset="0"/>
              </a:rPr>
              <a:t> </a:t>
            </a:r>
            <a:r>
              <a:rPr lang="ru-RU" sz="1200" dirty="0" smtClean="0">
                <a:solidFill>
                  <a:srgbClr val="CC3300"/>
                </a:solidFill>
                <a:latin typeface="Arial" charset="0"/>
                <a:cs typeface="Arial" charset="0"/>
              </a:rPr>
              <a:t>20  ООПТ находятся под юрисдикцией Конвенции об охране всемирного культурного и природного наследия; </a:t>
            </a:r>
          </a:p>
          <a:p>
            <a:pPr eaLnBrk="1" hangingPunct="1">
              <a:spcBef>
                <a:spcPts val="400"/>
              </a:spcBef>
              <a:defRPr/>
            </a:pPr>
            <a:r>
              <a:rPr lang="ru-RU" sz="1200" dirty="0" smtClean="0">
                <a:solidFill>
                  <a:srgbClr val="CC3300"/>
                </a:solidFill>
                <a:latin typeface="Arial" charset="0"/>
                <a:cs typeface="Arial" charset="0"/>
              </a:rPr>
              <a:t> 23  –    под юрисдикцией Конвенции о водно-болотных угодьях</a:t>
            </a:r>
            <a:r>
              <a:rPr lang="en-US" sz="1200" dirty="0" smtClean="0">
                <a:solidFill>
                  <a:srgbClr val="CC3300"/>
                </a:solidFill>
                <a:latin typeface="Arial" charset="0"/>
                <a:cs typeface="Arial" charset="0"/>
              </a:rPr>
              <a:t> </a:t>
            </a:r>
            <a:r>
              <a:rPr lang="ru-RU" sz="1200" dirty="0" smtClean="0">
                <a:solidFill>
                  <a:srgbClr val="CC3300"/>
                </a:solidFill>
                <a:latin typeface="Arial" charset="0"/>
                <a:cs typeface="Arial" charset="0"/>
              </a:rPr>
              <a:t>(</a:t>
            </a:r>
            <a:r>
              <a:rPr lang="ru-RU" sz="1200" dirty="0" err="1" smtClean="0">
                <a:solidFill>
                  <a:srgbClr val="CC3300"/>
                </a:solidFill>
                <a:latin typeface="Arial" charset="0"/>
                <a:cs typeface="Arial" charset="0"/>
              </a:rPr>
              <a:t>Рамсарская</a:t>
            </a:r>
            <a:r>
              <a:rPr lang="ru-RU" sz="1200" dirty="0" smtClean="0">
                <a:solidFill>
                  <a:srgbClr val="CC3300"/>
                </a:solidFill>
                <a:latin typeface="Arial" charset="0"/>
                <a:cs typeface="Arial" charset="0"/>
              </a:rPr>
              <a:t> конвенция);</a:t>
            </a:r>
          </a:p>
          <a:p>
            <a:pPr eaLnBrk="1" hangingPunct="1">
              <a:spcBef>
                <a:spcPts val="400"/>
              </a:spcBef>
              <a:defRPr/>
            </a:pPr>
            <a:r>
              <a:rPr lang="ru-RU" sz="1200" dirty="0" smtClean="0">
                <a:solidFill>
                  <a:srgbClr val="CC3300"/>
                </a:solidFill>
                <a:latin typeface="Arial" charset="0"/>
                <a:cs typeface="Arial" charset="0"/>
              </a:rPr>
              <a:t> 40  –     включены во Всемирную сеть биосферных резерватов ЮНЕСКО;</a:t>
            </a:r>
          </a:p>
          <a:p>
            <a:pPr eaLnBrk="1" hangingPunct="1">
              <a:spcBef>
                <a:spcPts val="400"/>
              </a:spcBef>
              <a:defRPr/>
            </a:pPr>
            <a:r>
              <a:rPr lang="ru-RU" sz="1200" dirty="0" smtClean="0">
                <a:solidFill>
                  <a:srgbClr val="CC3300"/>
                </a:solidFill>
                <a:latin typeface="Arial" charset="0"/>
                <a:cs typeface="Arial" charset="0"/>
              </a:rPr>
              <a:t>   4  –     удостоены Диплома Совета Европы;</a:t>
            </a:r>
          </a:p>
          <a:p>
            <a:pPr eaLnBrk="1" hangingPunct="1">
              <a:spcBef>
                <a:spcPts val="400"/>
              </a:spcBef>
              <a:defRPr/>
            </a:pPr>
            <a:r>
              <a:rPr lang="ru-RU" sz="1200" dirty="0" smtClean="0">
                <a:solidFill>
                  <a:srgbClr val="CC3300"/>
                </a:solidFill>
                <a:latin typeface="Arial" charset="0"/>
                <a:cs typeface="Arial" charset="0"/>
              </a:rPr>
              <a:t>   5  –     входят в состав международных трансграничных резерватов.</a:t>
            </a:r>
          </a:p>
        </p:txBody>
      </p:sp>
      <p:pic>
        <p:nvPicPr>
          <p:cNvPr id="70658" name="Picture 2" descr="D:\Фотоальбом\Новая папка (2)\Наследие лого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8788" y="1168400"/>
            <a:ext cx="546100" cy="5445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38" name="Picture 2" descr="D:\Фотоальбом\Новая папка (2)\Наследие лого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93988" y="2247900"/>
            <a:ext cx="546100" cy="5445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40" name="Picture 2" descr="D:\Фотоальбом\Новая папка (2)\Наследие лого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4625" y="3327400"/>
            <a:ext cx="546100" cy="5445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47" name="Picture 2" descr="D:\Фотоальбом\Новая папка (2)\Наследие лого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64038" y="2365375"/>
            <a:ext cx="546100" cy="5445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48" name="Picture 2" descr="D:\Фотоальбом\Новая папка (2)\Наследие лого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62363" y="4352925"/>
            <a:ext cx="546100" cy="5445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49" name="Picture 2" descr="D:\Фотоальбом\Новая папка (2)\Наследие лого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05300" y="4443413"/>
            <a:ext cx="547688" cy="5445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50" name="Picture 2" descr="D:\Фотоальбом\Новая папка (2)\Наследие лого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30788" y="4200525"/>
            <a:ext cx="546100" cy="5445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51" name="Picture 2" descr="D:\Фотоальбом\Новая папка (2)\Наследие лого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23150" y="4694238"/>
            <a:ext cx="547688" cy="5445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52" name="Picture 2" descr="D:\Фотоальбом\Новая папка (2)\Наследие лого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43888" y="2932113"/>
            <a:ext cx="546100" cy="5445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53" name="Picture 2" descr="D:\Фотоальбом\Новая папка (2)\Наследие лого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10425" y="723900"/>
            <a:ext cx="547688" cy="5445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676" name="Picture 2" descr="D:\Фотоальбом\Новая папка (2)\Наследие лого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2425" y="5641975"/>
            <a:ext cx="18097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algn="tl" rotWithShape="0">
              <a:srgbClr val="000000">
                <a:alpha val="39998"/>
              </a:srgbClr>
            </a:outerShdw>
          </a:effectLst>
        </p:spPr>
      </p:pic>
      <p:pic>
        <p:nvPicPr>
          <p:cNvPr id="26677" name="Picture 2" descr="http://www.caddolakeinstitute.us/images/Ramsar.jpg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1950" y="5868988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algn="ctr" rotWithShape="0">
              <a:schemeClr val="tx1"/>
            </a:outerShdw>
          </a:effectLst>
        </p:spPr>
      </p:pic>
      <p:pic>
        <p:nvPicPr>
          <p:cNvPr id="26678" name="Picture 41" descr="MAB log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1950" y="6091238"/>
            <a:ext cx="161925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79" name="Picture 5" descr="D:\Фотоальбом\Новая папка (2)\Севет Европы лого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44463" y="3584575"/>
            <a:ext cx="3587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80" name="Picture 5" descr="D:\Фотоальбом\Новая папка (2)\Севет Европы лого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865313" y="1279525"/>
            <a:ext cx="360362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81" name="Picture 5" descr="D:\Фотоальбом\Новая папка (2)\Севет Европы лого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1838" y="2746375"/>
            <a:ext cx="360362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82" name="Picture 47" descr="MAB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3400425"/>
            <a:ext cx="28257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83" name="Picture 5" descr="D:\Фотоальбом\Новая папка (2)\Севет Европы лого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384300" y="2525713"/>
            <a:ext cx="360363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84" name="Picture 5" descr="D:\Фотоальбом\Новая папка (2)\Севет Европы лого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60363" y="6326188"/>
            <a:ext cx="180975" cy="14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6352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51" name="Заголовок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385175" cy="1431925"/>
          </a:xfrm>
        </p:spPr>
        <p:txBody>
          <a:bodyPr/>
          <a:lstStyle/>
          <a:p>
            <a:r>
              <a:rPr lang="ru-RU" sz="2400" smtClean="0"/>
              <a:t>Первый нормативный документ, определивший статус заповедников - "Типовое положение о заповедниках, состоящих в ведении </a:t>
            </a:r>
            <a:r>
              <a:rPr lang="ru-RU" sz="2400" i="1" smtClean="0"/>
              <a:t>Наркомпроса</a:t>
            </a:r>
            <a:r>
              <a:rPr lang="ru-RU" sz="2400" smtClean="0"/>
              <a:t>",  1929. </a:t>
            </a:r>
            <a:br>
              <a:rPr lang="ru-RU" sz="2400" smtClean="0"/>
            </a:br>
            <a:endParaRPr lang="ru-RU" sz="2400" smtClean="0"/>
          </a:p>
        </p:txBody>
      </p:sp>
      <p:sp>
        <p:nvSpPr>
          <p:cNvPr id="27652" name="Содержимое 2"/>
          <p:cNvSpPr>
            <a:spLocks noGrp="1"/>
          </p:cNvSpPr>
          <p:nvPr>
            <p:ph idx="1"/>
          </p:nvPr>
        </p:nvSpPr>
        <p:spPr>
          <a:xfrm>
            <a:off x="0" y="1557338"/>
            <a:ext cx="9144000" cy="4538662"/>
          </a:xfrm>
        </p:spPr>
        <p:txBody>
          <a:bodyPr/>
          <a:lstStyle/>
          <a:p>
            <a:r>
              <a:rPr lang="ru-RU" sz="1800" b="1" smtClean="0"/>
              <a:t>Цели:  "а</a:t>
            </a:r>
            <a:r>
              <a:rPr lang="ru-RU" sz="1800" b="1" i="1" smtClean="0"/>
              <a:t>) сохранение в неприкосновенности  участков природы</a:t>
            </a:r>
            <a:r>
              <a:rPr lang="ru-RU" sz="1800" b="1" smtClean="0"/>
              <a:t>...; </a:t>
            </a:r>
          </a:p>
          <a:p>
            <a:r>
              <a:rPr lang="ru-RU" sz="1800" b="1" smtClean="0"/>
              <a:t>б) </a:t>
            </a:r>
            <a:r>
              <a:rPr lang="ru-RU" sz="1800" b="1" i="1" smtClean="0"/>
              <a:t>научное исследование природы в ее прошлом и настоящем в связи с хозяйственными задачами страны</a:t>
            </a:r>
            <a:r>
              <a:rPr lang="ru-RU" sz="1800" b="1" smtClean="0"/>
              <a:t>;  </a:t>
            </a:r>
          </a:p>
          <a:p>
            <a:r>
              <a:rPr lang="ru-RU" sz="1800" b="1" smtClean="0"/>
              <a:t>в) </a:t>
            </a:r>
            <a:r>
              <a:rPr lang="ru-RU" sz="1800" b="1" i="1" smtClean="0"/>
              <a:t>культурно-просветительная работа, в частности, пропаганда идей охр</a:t>
            </a:r>
            <a:r>
              <a:rPr lang="ru-RU" sz="1800" b="1" smtClean="0"/>
              <a:t>аны </a:t>
            </a:r>
            <a:r>
              <a:rPr lang="ru-RU" sz="1800" b="1" i="1" smtClean="0"/>
              <a:t>природы как промысловой базы и пропаганда естественно</a:t>
            </a:r>
            <a:r>
              <a:rPr lang="en-US" sz="1800" b="1" i="1" smtClean="0"/>
              <a:t>-</a:t>
            </a:r>
            <a:r>
              <a:rPr lang="ru-RU" sz="1800" b="1" i="1" smtClean="0"/>
              <a:t>исторических знаний...</a:t>
            </a:r>
            <a:r>
              <a:rPr lang="ru-RU" sz="1800" b="1" smtClean="0"/>
              <a:t>".</a:t>
            </a:r>
            <a:endParaRPr lang="en-US" sz="1800" b="1" smtClean="0"/>
          </a:p>
          <a:p>
            <a:pPr>
              <a:buFont typeface="Wingdings" pitchFamily="2" charset="2"/>
              <a:buNone/>
            </a:pPr>
            <a:r>
              <a:rPr lang="ru-RU" sz="1800" b="1" smtClean="0"/>
              <a:t>Среди задач – «развитие экскурсионного дела»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44884" y="404664"/>
            <a:ext cx="4752652" cy="584775"/>
          </a:xfrm>
          <a:prstGeom prst="rect">
            <a:avLst/>
          </a:prstGeom>
          <a:solidFill>
            <a:schemeClr val="accent1"/>
          </a:solidFill>
          <a:effectLst>
            <a:innerShdw blurRad="114300">
              <a:prstClr val="black"/>
            </a:inn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5A3934"/>
                </a:solidFill>
                <a:latin typeface="Arial" charset="0"/>
              </a:rPr>
              <a:t>Минприроды России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7417" y="482010"/>
            <a:ext cx="1152000" cy="464400"/>
          </a:xfrm>
          <a:prstGeom prst="rect">
            <a:avLst/>
          </a:prstGeom>
          <a:solidFill>
            <a:schemeClr val="accent1"/>
          </a:solidFill>
          <a:effectLst>
            <a:innerShdw blurRad="114300">
              <a:prstClr val="black"/>
            </a:inn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ru-RU" sz="500" b="1" smtClean="0"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ru-RU" b="1" smtClean="0">
                <a:solidFill>
                  <a:srgbClr val="663300"/>
                </a:solidFill>
                <a:latin typeface="Arial" charset="0"/>
                <a:cs typeface="Arial" charset="0"/>
              </a:rPr>
              <a:t>РАН </a:t>
            </a:r>
          </a:p>
          <a:p>
            <a:pPr algn="ctr" eaLnBrk="1" hangingPunct="1">
              <a:defRPr/>
            </a:pPr>
            <a:endParaRPr lang="ru-RU" sz="200" b="1" smtClean="0">
              <a:solidFill>
                <a:srgbClr val="6633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21424" y="481608"/>
            <a:ext cx="1152129" cy="430887"/>
          </a:xfrm>
          <a:prstGeom prst="rect">
            <a:avLst/>
          </a:prstGeom>
          <a:solidFill>
            <a:schemeClr val="accent1"/>
          </a:solidFill>
          <a:effectLst>
            <a:innerShdw blurRad="114300">
              <a:prstClr val="black"/>
            </a:inn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smtClean="0">
                <a:solidFill>
                  <a:srgbClr val="663300"/>
                </a:solidFill>
                <a:latin typeface="Arial" charset="0"/>
                <a:cs typeface="Arial" charset="0"/>
              </a:rPr>
              <a:t>Минобрнауки России </a:t>
            </a:r>
          </a:p>
        </p:txBody>
      </p:sp>
      <p:sp>
        <p:nvSpPr>
          <p:cNvPr id="28684" name="Rectangle 3"/>
          <p:cNvSpPr>
            <a:spLocks noChangeArrowheads="1"/>
          </p:cNvSpPr>
          <p:nvPr/>
        </p:nvSpPr>
        <p:spPr bwMode="auto">
          <a:xfrm>
            <a:off x="179388" y="1208088"/>
            <a:ext cx="18002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indent="0" algn="ctr"/>
            <a:r>
              <a:rPr lang="en-US" b="1">
                <a:latin typeface="Arial" charset="0"/>
                <a:cs typeface="Arial" charset="0"/>
              </a:rPr>
              <a:t>98</a:t>
            </a:r>
            <a:endParaRPr lang="ru-RU" b="1">
              <a:latin typeface="Arial" charset="0"/>
              <a:cs typeface="Arial" charset="0"/>
            </a:endParaRPr>
          </a:p>
          <a:p>
            <a:pPr marL="0" lvl="1" indent="0" algn="ctr"/>
            <a:r>
              <a:rPr lang="ru-RU" sz="1200" b="1">
                <a:latin typeface="Arial" charset="0"/>
                <a:cs typeface="Arial" charset="0"/>
              </a:rPr>
              <a:t>государственных природных заповедников </a:t>
            </a:r>
          </a:p>
        </p:txBody>
      </p:sp>
      <p:sp>
        <p:nvSpPr>
          <p:cNvPr id="10252" name="Rectangle 3"/>
          <p:cNvSpPr>
            <a:spLocks noChangeArrowheads="1"/>
          </p:cNvSpPr>
          <p:nvPr/>
        </p:nvSpPr>
        <p:spPr bwMode="auto">
          <a:xfrm>
            <a:off x="5153025" y="1208088"/>
            <a:ext cx="1512888" cy="7620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0" lvl="1" indent="0" algn="ctr">
              <a:tabLst>
                <a:tab pos="1257300" algn="l"/>
              </a:tabLst>
              <a:defRPr/>
            </a:pPr>
            <a:r>
              <a:rPr lang="ru-RU" sz="1200" b="1" dirty="0">
                <a:latin typeface="Arial" pitchFamily="34" charset="0"/>
              </a:rPr>
              <a:t>3</a:t>
            </a:r>
            <a:r>
              <a:rPr lang="ru-RU" sz="1050" b="1" dirty="0">
                <a:latin typeface="Arial" pitchFamily="34" charset="0"/>
              </a:rPr>
              <a:t> </a:t>
            </a:r>
          </a:p>
          <a:p>
            <a:pPr marL="0" lvl="1" indent="0" algn="ctr">
              <a:tabLst>
                <a:tab pos="1257300" algn="l"/>
              </a:tabLst>
              <a:defRPr/>
            </a:pPr>
            <a:r>
              <a:rPr lang="ru-RU" sz="1000" b="1" dirty="0">
                <a:latin typeface="Arial" pitchFamily="34" charset="0"/>
              </a:rPr>
              <a:t>государственных природных заповедника</a:t>
            </a:r>
          </a:p>
        </p:txBody>
      </p:sp>
      <p:sp>
        <p:nvSpPr>
          <p:cNvPr id="28686" name="Rectangle 3"/>
          <p:cNvSpPr>
            <a:spLocks noChangeArrowheads="1"/>
          </p:cNvSpPr>
          <p:nvPr/>
        </p:nvSpPr>
        <p:spPr bwMode="auto">
          <a:xfrm>
            <a:off x="1654175" y="1208088"/>
            <a:ext cx="1728788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indent="0" algn="ctr"/>
            <a:r>
              <a:rPr lang="ru-RU" b="1">
                <a:latin typeface="Arial" charset="0"/>
                <a:cs typeface="Arial" charset="0"/>
              </a:rPr>
              <a:t>43</a:t>
            </a:r>
          </a:p>
          <a:p>
            <a:pPr marL="0" lvl="1" indent="0" algn="ctr"/>
            <a:r>
              <a:rPr lang="ru-RU" sz="1200" b="1">
                <a:latin typeface="Arial" charset="0"/>
                <a:cs typeface="Arial" charset="0"/>
              </a:rPr>
              <a:t>национальных парка</a:t>
            </a:r>
          </a:p>
        </p:txBody>
      </p:sp>
      <p:sp>
        <p:nvSpPr>
          <p:cNvPr id="28687" name="Rectangle 3"/>
          <p:cNvSpPr>
            <a:spLocks noChangeArrowheads="1"/>
          </p:cNvSpPr>
          <p:nvPr/>
        </p:nvSpPr>
        <p:spPr bwMode="auto">
          <a:xfrm>
            <a:off x="3059113" y="1208088"/>
            <a:ext cx="1800225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indent="0" algn="ctr"/>
            <a:r>
              <a:rPr lang="ru-RU" b="1">
                <a:latin typeface="Arial" charset="0"/>
                <a:cs typeface="Arial" charset="0"/>
              </a:rPr>
              <a:t>69</a:t>
            </a:r>
          </a:p>
          <a:p>
            <a:pPr marL="0" lvl="1" indent="0" algn="ctr"/>
            <a:r>
              <a:rPr lang="ru-RU" sz="1200" b="1">
                <a:latin typeface="Arial" charset="0"/>
                <a:cs typeface="Arial" charset="0"/>
              </a:rPr>
              <a:t>федеральных заказников</a:t>
            </a:r>
            <a:endParaRPr lang="en-US" sz="1200" b="1">
              <a:latin typeface="Arial" charset="0"/>
              <a:cs typeface="Arial" charset="0"/>
            </a:endParaRPr>
          </a:p>
        </p:txBody>
      </p:sp>
      <p:sp>
        <p:nvSpPr>
          <p:cNvPr id="10255" name="Rectangle 3"/>
          <p:cNvSpPr>
            <a:spLocks noChangeArrowheads="1"/>
          </p:cNvSpPr>
          <p:nvPr/>
        </p:nvSpPr>
        <p:spPr bwMode="auto">
          <a:xfrm>
            <a:off x="6305550" y="1208088"/>
            <a:ext cx="1584325" cy="7620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0" lvl="1" indent="0" algn="ctr">
              <a:tabLst>
                <a:tab pos="1257300" algn="l"/>
              </a:tabLst>
              <a:defRPr/>
            </a:pPr>
            <a:r>
              <a:rPr lang="ru-RU" sz="1200" b="1" dirty="0">
                <a:latin typeface="Arial" pitchFamily="34" charset="0"/>
              </a:rPr>
              <a:t>1</a:t>
            </a:r>
            <a:r>
              <a:rPr lang="ru-RU" sz="1050" b="1" dirty="0">
                <a:latin typeface="Arial" pitchFamily="34" charset="0"/>
              </a:rPr>
              <a:t>  </a:t>
            </a:r>
          </a:p>
          <a:p>
            <a:pPr marL="0" lvl="1" indent="0" algn="ctr">
              <a:tabLst>
                <a:tab pos="1257300" algn="l"/>
              </a:tabLst>
              <a:defRPr/>
            </a:pPr>
            <a:r>
              <a:rPr lang="ru-RU" sz="1000" b="1" dirty="0">
                <a:latin typeface="Arial" pitchFamily="34" charset="0"/>
              </a:rPr>
              <a:t>государственный природный заповедник</a:t>
            </a:r>
            <a:endParaRPr lang="ru-RU" sz="1050" b="1" dirty="0">
              <a:latin typeface="Arial" pitchFamily="34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1000125" y="1020763"/>
            <a:ext cx="179388" cy="144462"/>
          </a:xfrm>
          <a:prstGeom prst="downArrow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2433638" y="1020763"/>
            <a:ext cx="179387" cy="144462"/>
          </a:xfrm>
          <a:prstGeom prst="downArrow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3867150" y="1020763"/>
            <a:ext cx="179388" cy="144462"/>
          </a:xfrm>
          <a:prstGeom prst="downArrow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5819775" y="1020763"/>
            <a:ext cx="179388" cy="144462"/>
          </a:xfrm>
          <a:prstGeom prst="downArrow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7008813" y="1020763"/>
            <a:ext cx="179387" cy="144462"/>
          </a:xfrm>
          <a:prstGeom prst="downArrow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8694" name="Группа 50"/>
          <p:cNvGrpSpPr>
            <a:grpSpLocks/>
          </p:cNvGrpSpPr>
          <p:nvPr/>
        </p:nvGrpSpPr>
        <p:grpSpPr bwMode="auto">
          <a:xfrm>
            <a:off x="611188" y="2133600"/>
            <a:ext cx="4681537" cy="3140075"/>
            <a:chOff x="539552" y="2821037"/>
            <a:chExt cx="4824536" cy="3237063"/>
          </a:xfrm>
        </p:grpSpPr>
        <p:sp>
          <p:nvSpPr>
            <p:cNvPr id="28703" name="Rectangle 5"/>
            <p:cNvSpPr>
              <a:spLocks noChangeArrowheads="1"/>
            </p:cNvSpPr>
            <p:nvPr/>
          </p:nvSpPr>
          <p:spPr bwMode="auto">
            <a:xfrm>
              <a:off x="1104983" y="2821037"/>
              <a:ext cx="3732038" cy="353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 i="1" u="sng">
                  <a:latin typeface="Arial" charset="0"/>
                  <a:cs typeface="Arial" charset="0"/>
                </a:rPr>
                <a:t>У  Ч  Р  Е  Ж  Д  Е  Н  И  Е</a:t>
              </a:r>
            </a:p>
          </p:txBody>
        </p:sp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1941595" y="4351196"/>
              <a:ext cx="2151328" cy="654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ts val="600"/>
                </a:spcBef>
                <a:defRPr/>
              </a:pPr>
              <a:r>
                <a:rPr lang="ru-RU" sz="1050" b="1" dirty="0">
                  <a:solidFill>
                    <a:srgbClr val="79322B"/>
                  </a:solidFill>
                  <a:effectLst>
                    <a:outerShdw dist="12700" dir="3000000" algn="ctr" rotWithShape="0">
                      <a:schemeClr val="tx1"/>
                    </a:outerShdw>
                  </a:effectLst>
                  <a:latin typeface="Arial" charset="0"/>
                </a:rPr>
                <a:t>ГОСУДАРСТВЕННЫЙ </a:t>
              </a:r>
            </a:p>
            <a:p>
              <a:pPr algn="ctr">
                <a:defRPr/>
              </a:pPr>
              <a:r>
                <a:rPr lang="ru-RU" sz="1050" b="1" dirty="0">
                  <a:solidFill>
                    <a:srgbClr val="79322B"/>
                  </a:solidFill>
                  <a:effectLst>
                    <a:outerShdw dist="12700" dir="3000000" algn="ctr" rotWithShape="0">
                      <a:schemeClr val="tx1"/>
                    </a:outerShdw>
                  </a:effectLst>
                  <a:latin typeface="Arial" charset="0"/>
                </a:rPr>
                <a:t>ПРИРОДНЫЙ ЗАПОВЕДНИК, </a:t>
              </a:r>
            </a:p>
            <a:p>
              <a:pPr algn="ctr">
                <a:spcBef>
                  <a:spcPts val="600"/>
                </a:spcBef>
                <a:defRPr/>
              </a:pPr>
              <a:r>
                <a:rPr lang="ru-RU" sz="1050" b="1" dirty="0">
                  <a:solidFill>
                    <a:srgbClr val="79322B"/>
                  </a:solidFill>
                  <a:effectLst>
                    <a:outerShdw dist="12700" dir="3000000" algn="ctr" rotWithShape="0">
                      <a:schemeClr val="tx1"/>
                    </a:outerShdw>
                  </a:effectLst>
                  <a:latin typeface="Arial" charset="0"/>
                </a:rPr>
                <a:t>НАЦИОНАЛЬНЫЙ ПАРК</a:t>
              </a:r>
            </a:p>
          </p:txBody>
        </p:sp>
        <p:sp>
          <p:nvSpPr>
            <p:cNvPr id="28705" name="Text Box 8"/>
            <p:cNvSpPr txBox="1">
              <a:spLocks noChangeArrowheads="1"/>
            </p:cNvSpPr>
            <p:nvPr/>
          </p:nvSpPr>
          <p:spPr bwMode="auto">
            <a:xfrm>
              <a:off x="539554" y="5634481"/>
              <a:ext cx="1584176" cy="349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8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НАУЧНО-ИССЛЕДОВАТЕЛЬСКОЕ</a:t>
              </a:r>
            </a:p>
          </p:txBody>
        </p:sp>
        <p:sp>
          <p:nvSpPr>
            <p:cNvPr id="28706" name="Oval 9"/>
            <p:cNvSpPr>
              <a:spLocks noChangeArrowheads="1"/>
            </p:cNvSpPr>
            <p:nvPr/>
          </p:nvSpPr>
          <p:spPr bwMode="auto">
            <a:xfrm>
              <a:off x="539552" y="5553177"/>
              <a:ext cx="1580628" cy="482970"/>
            </a:xfrm>
            <a:prstGeom prst="ellipse">
              <a:avLst/>
            </a:prstGeom>
            <a:noFill/>
            <a:ln w="2540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Arial" charset="0"/>
                <a:cs typeface="Arial" charset="0"/>
              </a:endParaRPr>
            </a:p>
          </p:txBody>
        </p:sp>
        <p:sp>
          <p:nvSpPr>
            <p:cNvPr id="28707" name="Text Box 12"/>
            <p:cNvSpPr txBox="1">
              <a:spLocks noChangeArrowheads="1"/>
            </p:cNvSpPr>
            <p:nvPr/>
          </p:nvSpPr>
          <p:spPr bwMode="auto">
            <a:xfrm>
              <a:off x="3827366" y="5634481"/>
              <a:ext cx="1494672" cy="349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8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ЭКОЛОГО-ПРОСВЕТИТЕЛЬСКОЕ</a:t>
              </a:r>
            </a:p>
          </p:txBody>
        </p:sp>
        <p:sp>
          <p:nvSpPr>
            <p:cNvPr id="28708" name="Oval 13"/>
            <p:cNvSpPr>
              <a:spLocks noChangeArrowheads="1"/>
            </p:cNvSpPr>
            <p:nvPr/>
          </p:nvSpPr>
          <p:spPr bwMode="auto">
            <a:xfrm>
              <a:off x="3783460" y="5575130"/>
              <a:ext cx="1580628" cy="482970"/>
            </a:xfrm>
            <a:prstGeom prst="ellipse">
              <a:avLst/>
            </a:prstGeom>
            <a:noFill/>
            <a:ln w="2540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Arial" charset="0"/>
                <a:cs typeface="Arial" charset="0"/>
              </a:endParaRPr>
            </a:p>
          </p:txBody>
        </p:sp>
        <p:sp>
          <p:nvSpPr>
            <p:cNvPr id="28709" name="Text Box 15"/>
            <p:cNvSpPr txBox="1">
              <a:spLocks noChangeArrowheads="1"/>
            </p:cNvSpPr>
            <p:nvPr/>
          </p:nvSpPr>
          <p:spPr bwMode="auto">
            <a:xfrm>
              <a:off x="2235584" y="3348782"/>
              <a:ext cx="150562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9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ПРИРОДООХРАННОЕ</a:t>
              </a:r>
            </a:p>
          </p:txBody>
        </p:sp>
        <p:sp>
          <p:nvSpPr>
            <p:cNvPr id="31" name="AutoShape 16"/>
            <p:cNvSpPr>
              <a:spLocks noChangeArrowheads="1"/>
            </p:cNvSpPr>
            <p:nvPr/>
          </p:nvSpPr>
          <p:spPr bwMode="auto">
            <a:xfrm>
              <a:off x="2885960" y="3731063"/>
              <a:ext cx="131719" cy="614689"/>
            </a:xfrm>
            <a:prstGeom prst="upArrow">
              <a:avLst>
                <a:gd name="adj1" fmla="val 50000"/>
                <a:gd name="adj2" fmla="val 116667"/>
              </a:avLst>
            </a:prstGeom>
            <a:solidFill>
              <a:schemeClr val="accent1">
                <a:lumMod val="90000"/>
              </a:schemeClr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8713" name="Oval 17"/>
            <p:cNvSpPr>
              <a:spLocks noChangeArrowheads="1"/>
            </p:cNvSpPr>
            <p:nvPr/>
          </p:nvSpPr>
          <p:spPr bwMode="auto">
            <a:xfrm>
              <a:off x="2204484" y="3204187"/>
              <a:ext cx="1580628" cy="482970"/>
            </a:xfrm>
            <a:prstGeom prst="ellipse">
              <a:avLst/>
            </a:prstGeom>
            <a:noFill/>
            <a:ln w="2540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Arial" charset="0"/>
                <a:cs typeface="Arial" charset="0"/>
              </a:endParaRPr>
            </a:p>
          </p:txBody>
        </p:sp>
        <p:sp>
          <p:nvSpPr>
            <p:cNvPr id="39" name="Line 20"/>
            <p:cNvSpPr>
              <a:spLocks noChangeShapeType="1"/>
            </p:cNvSpPr>
            <p:nvPr/>
          </p:nvSpPr>
          <p:spPr bwMode="auto">
            <a:xfrm>
              <a:off x="2237710" y="5732430"/>
              <a:ext cx="1439672" cy="0"/>
            </a:xfrm>
            <a:prstGeom prst="line">
              <a:avLst/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40" name="Line 21"/>
            <p:cNvSpPr>
              <a:spLocks noChangeShapeType="1"/>
            </p:cNvSpPr>
            <p:nvPr/>
          </p:nvSpPr>
          <p:spPr bwMode="auto">
            <a:xfrm>
              <a:off x="3643026" y="3644214"/>
              <a:ext cx="834355" cy="1842737"/>
            </a:xfrm>
            <a:prstGeom prst="line">
              <a:avLst/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  <a:round/>
              <a:headEnd type="stealth" w="med" len="med"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41" name="Line 22"/>
            <p:cNvSpPr>
              <a:spLocks noChangeShapeType="1"/>
            </p:cNvSpPr>
            <p:nvPr/>
          </p:nvSpPr>
          <p:spPr bwMode="auto">
            <a:xfrm flipV="1">
              <a:off x="1331371" y="3598391"/>
              <a:ext cx="965235" cy="1846010"/>
            </a:xfrm>
            <a:prstGeom prst="line">
              <a:avLst/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  <a:round/>
              <a:headEnd type="stealth" w="med" len="med"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6" name="Line 24"/>
            <p:cNvSpPr>
              <a:spLocks noChangeShapeType="1"/>
            </p:cNvSpPr>
            <p:nvPr/>
          </p:nvSpPr>
          <p:spPr bwMode="auto">
            <a:xfrm flipV="1">
              <a:off x="1486790" y="3688400"/>
              <a:ext cx="937423" cy="1792005"/>
            </a:xfrm>
            <a:prstGeom prst="line">
              <a:avLst/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7" name="Line 25"/>
            <p:cNvSpPr>
              <a:spLocks noChangeShapeType="1"/>
            </p:cNvSpPr>
            <p:nvPr/>
          </p:nvSpPr>
          <p:spPr bwMode="auto">
            <a:xfrm>
              <a:off x="2237710" y="5876445"/>
              <a:ext cx="1439672" cy="0"/>
            </a:xfrm>
            <a:prstGeom prst="line">
              <a:avLst/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  <a:round/>
              <a:headEnd type="stealth" w="med" len="med"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8" name="Line 26"/>
            <p:cNvSpPr>
              <a:spLocks noChangeShapeType="1"/>
            </p:cNvSpPr>
            <p:nvPr/>
          </p:nvSpPr>
          <p:spPr bwMode="auto">
            <a:xfrm>
              <a:off x="3780449" y="3598391"/>
              <a:ext cx="834355" cy="1846010"/>
            </a:xfrm>
            <a:prstGeom prst="line">
              <a:avLst/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44" name="AutoShape 16"/>
            <p:cNvSpPr>
              <a:spLocks noChangeAspect="1" noChangeArrowheads="1"/>
            </p:cNvSpPr>
            <p:nvPr/>
          </p:nvSpPr>
          <p:spPr bwMode="auto">
            <a:xfrm rot="7200000">
              <a:off x="3630149" y="4929241"/>
              <a:ext cx="132824" cy="614689"/>
            </a:xfrm>
            <a:prstGeom prst="upArrow">
              <a:avLst>
                <a:gd name="adj1" fmla="val 50000"/>
                <a:gd name="adj2" fmla="val 116667"/>
              </a:avLst>
            </a:prstGeom>
            <a:solidFill>
              <a:schemeClr val="accent1">
                <a:lumMod val="90000"/>
              </a:schemeClr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45" name="AutoShape 16"/>
            <p:cNvSpPr>
              <a:spLocks noChangeAspect="1" noChangeArrowheads="1"/>
            </p:cNvSpPr>
            <p:nvPr/>
          </p:nvSpPr>
          <p:spPr bwMode="auto">
            <a:xfrm rot="14400000">
              <a:off x="2140667" y="4929241"/>
              <a:ext cx="132824" cy="614689"/>
            </a:xfrm>
            <a:prstGeom prst="upArrow">
              <a:avLst>
                <a:gd name="adj1" fmla="val 50000"/>
                <a:gd name="adj2" fmla="val 116667"/>
              </a:avLst>
            </a:prstGeom>
            <a:solidFill>
              <a:schemeClr val="accent1">
                <a:lumMod val="90000"/>
              </a:schemeClr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7745561" y="481606"/>
            <a:ext cx="1152000" cy="432000"/>
          </a:xfrm>
          <a:prstGeom prst="rect">
            <a:avLst/>
          </a:prstGeom>
          <a:solidFill>
            <a:schemeClr val="accent1"/>
          </a:solidFill>
          <a:effectLst>
            <a:innerShdw blurRad="114300">
              <a:prstClr val="black"/>
            </a:inn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ru-RU" sz="300" b="1" smtClean="0"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ru-RU" sz="1200" smtClean="0">
                <a:solidFill>
                  <a:srgbClr val="663300"/>
                </a:solidFill>
                <a:latin typeface="Arial" charset="0"/>
                <a:cs typeface="Arial" charset="0"/>
              </a:rPr>
              <a:t>ФСО России</a:t>
            </a:r>
            <a:r>
              <a:rPr lang="ru-RU" sz="1600" b="1" smtClean="0">
                <a:solidFill>
                  <a:srgbClr val="663300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0266" name="Rectangle 3"/>
          <p:cNvSpPr>
            <a:spLocks noChangeArrowheads="1"/>
          </p:cNvSpPr>
          <p:nvPr/>
        </p:nvSpPr>
        <p:spPr bwMode="auto">
          <a:xfrm>
            <a:off x="7494588" y="1208088"/>
            <a:ext cx="1546225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0" lvl="1" indent="0" algn="ctr">
              <a:tabLst>
                <a:tab pos="1257300" algn="l"/>
              </a:tabLst>
              <a:defRPr/>
            </a:pPr>
            <a:r>
              <a:rPr lang="ru-RU" sz="1200" b="1" dirty="0">
                <a:latin typeface="Arial" pitchFamily="34" charset="0"/>
              </a:rPr>
              <a:t>1</a:t>
            </a:r>
            <a:r>
              <a:rPr lang="ru-RU" sz="1050" b="1" dirty="0">
                <a:latin typeface="Arial" pitchFamily="34" charset="0"/>
              </a:rPr>
              <a:t> </a:t>
            </a:r>
          </a:p>
          <a:p>
            <a:pPr marL="0" lvl="1" indent="0" algn="ctr">
              <a:tabLst>
                <a:tab pos="1257300" algn="l"/>
              </a:tabLst>
              <a:defRPr/>
            </a:pPr>
            <a:r>
              <a:rPr lang="ru-RU" sz="1000" b="1" dirty="0">
                <a:latin typeface="Arial" pitchFamily="34" charset="0"/>
              </a:rPr>
              <a:t>федеральный </a:t>
            </a:r>
          </a:p>
          <a:p>
            <a:pPr marL="0" lvl="1" indent="0" algn="ctr">
              <a:tabLst>
                <a:tab pos="1257300" algn="l"/>
              </a:tabLst>
              <a:defRPr/>
            </a:pPr>
            <a:r>
              <a:rPr lang="ru-RU" sz="1000" b="1" dirty="0">
                <a:latin typeface="Arial" pitchFamily="34" charset="0"/>
              </a:rPr>
              <a:t>заказник</a:t>
            </a:r>
            <a:endParaRPr lang="ru-RU" sz="1050" b="1" dirty="0">
              <a:latin typeface="Arial" pitchFamily="34" charset="0"/>
            </a:endParaRPr>
          </a:p>
        </p:txBody>
      </p:sp>
      <p:sp>
        <p:nvSpPr>
          <p:cNvPr id="48" name="Стрелка вниз 47"/>
          <p:cNvSpPr/>
          <p:nvPr/>
        </p:nvSpPr>
        <p:spPr>
          <a:xfrm>
            <a:off x="8186738" y="1020763"/>
            <a:ext cx="179387" cy="144462"/>
          </a:xfrm>
          <a:prstGeom prst="downArrow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700" name="Прямоугольник 48"/>
          <p:cNvSpPr>
            <a:spLocks noChangeArrowheads="1"/>
          </p:cNvSpPr>
          <p:nvPr/>
        </p:nvSpPr>
        <p:spPr bwMode="auto">
          <a:xfrm>
            <a:off x="5383213" y="3462338"/>
            <a:ext cx="3436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Arial" charset="0"/>
                <a:cs typeface="Arial" charset="0"/>
              </a:rPr>
              <a:t>9500</a:t>
            </a:r>
            <a:r>
              <a:rPr lang="ru-RU" sz="1400" b="1">
                <a:latin typeface="Arial" charset="0"/>
                <a:cs typeface="Arial" charset="0"/>
              </a:rPr>
              <a:t> штатных работников </a:t>
            </a:r>
          </a:p>
        </p:txBody>
      </p:sp>
      <p:sp>
        <p:nvSpPr>
          <p:cNvPr id="43" name="Стрелка вправо 42"/>
          <p:cNvSpPr/>
          <p:nvPr/>
        </p:nvSpPr>
        <p:spPr>
          <a:xfrm>
            <a:off x="4594225" y="3306763"/>
            <a:ext cx="625475" cy="7921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7" name="Picture 10" descr="D:\Фотоальбом\Наши путешествия\Камчатка\Камчатка июль 2010\фото\панорамы\Панорама 7.JPG"/>
          <p:cNvPicPr>
            <a:picLocks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0" y="5598000"/>
            <a:ext cx="9144000" cy="1260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ru-RU" sz="3600" smtClean="0"/>
              <a:t>Международная классификация </a:t>
            </a:r>
            <a:br>
              <a:rPr lang="ru-RU" sz="3600" smtClean="0"/>
            </a:br>
            <a:r>
              <a:rPr lang="ru-RU" sz="3600" smtClean="0"/>
              <a:t>ОПТ (</a:t>
            </a:r>
            <a:r>
              <a:rPr lang="en-US" sz="3600" smtClean="0"/>
              <a:t>IUCN</a:t>
            </a:r>
            <a:r>
              <a:rPr lang="ru-RU" sz="3600" smtClean="0"/>
              <a:t>, 1994)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19200"/>
            <a:ext cx="9144000" cy="6248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600" b="1" smtClean="0">
                <a:solidFill>
                  <a:srgbClr val="FFFFCC"/>
                </a:solidFill>
              </a:rPr>
              <a:t>I</a:t>
            </a:r>
            <a:r>
              <a:rPr lang="ru-RU" sz="1600" smtClean="0">
                <a:solidFill>
                  <a:srgbClr val="FFFFCC"/>
                </a:solidFill>
              </a:rPr>
              <a:t> </a:t>
            </a:r>
            <a:r>
              <a:rPr lang="ru-RU" sz="1600" smtClean="0"/>
              <a:t>  </a:t>
            </a:r>
            <a:r>
              <a:rPr lang="ru-RU" sz="2400" smtClean="0"/>
              <a:t>Строгий природный резерват/участок дикой природы:    функционирует, главным образом,  для научных целей и охраны дикой природы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400" smtClean="0">
                <a:solidFill>
                  <a:srgbClr val="FFFFCC"/>
                </a:solidFill>
              </a:rPr>
              <a:t>	</a:t>
            </a:r>
            <a:r>
              <a:rPr lang="en-US" sz="2400" smtClean="0">
                <a:solidFill>
                  <a:srgbClr val="FFFFCC"/>
                </a:solidFill>
              </a:rPr>
              <a:t>Ia</a:t>
            </a:r>
            <a:r>
              <a:rPr lang="ru-RU" sz="2400" smtClean="0"/>
              <a:t> Строгий природный резерват: функционирует , главным образом, для научных целей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400" smtClean="0">
                <a:solidFill>
                  <a:srgbClr val="FFFFCC"/>
                </a:solidFill>
              </a:rPr>
              <a:t>	</a:t>
            </a:r>
            <a:r>
              <a:rPr lang="en-US" sz="2400" smtClean="0">
                <a:solidFill>
                  <a:srgbClr val="FFFFCC"/>
                </a:solidFill>
              </a:rPr>
              <a:t>Ib</a:t>
            </a:r>
            <a:r>
              <a:rPr lang="ru-RU" sz="2400" smtClean="0">
                <a:solidFill>
                  <a:srgbClr val="CC3300"/>
                </a:solidFill>
              </a:rPr>
              <a:t> </a:t>
            </a:r>
            <a:r>
              <a:rPr lang="ru-RU" sz="2400" smtClean="0"/>
              <a:t> Участок дикой природы: функционирует , главным образом, для охраны дикой природы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240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rgbClr val="FFFFCC"/>
                </a:solidFill>
              </a:rPr>
              <a:t>II</a:t>
            </a:r>
            <a:r>
              <a:rPr lang="ru-RU" sz="2400" smtClean="0">
                <a:solidFill>
                  <a:srgbClr val="FFFFCC"/>
                </a:solidFill>
              </a:rPr>
              <a:t> </a:t>
            </a:r>
            <a:r>
              <a:rPr lang="ru-RU" sz="2400" smtClean="0"/>
              <a:t> Национальный парк: функционирует , главным образом, для сохранения природных экосистем и рекреации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240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rgbClr val="FFFFCC"/>
                </a:solidFill>
              </a:rPr>
              <a:t>III</a:t>
            </a:r>
            <a:r>
              <a:rPr lang="ru-RU" sz="2400" smtClean="0"/>
              <a:t>  Памятник природы: функционирует , главным образом, для сохранения уникальных природных объектов 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240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rgbClr val="FFFFCC"/>
                </a:solidFill>
              </a:rPr>
              <a:t>IV</a:t>
            </a:r>
            <a:r>
              <a:rPr lang="ru-RU" sz="2400" smtClean="0"/>
              <a:t> Участок активного управления для  сохранения отдельных видов</a:t>
            </a:r>
            <a:r>
              <a:rPr lang="en-US" sz="2400" smtClean="0"/>
              <a:t>/</a:t>
            </a:r>
            <a:r>
              <a:rPr lang="ru-RU" sz="2400" smtClean="0"/>
              <a:t>местообитаний: функционирует, главным образом, для охраны местообитаний и/ или отдельных видов </a:t>
            </a:r>
          </a:p>
        </p:txBody>
      </p:sp>
      <p:graphicFrame>
        <p:nvGraphicFramePr>
          <p:cNvPr id="29701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8383588" y="500063"/>
          <a:ext cx="760412" cy="857250"/>
        </p:xfrm>
        <a:graphic>
          <a:graphicData uri="http://schemas.openxmlformats.org/presentationml/2006/ole">
            <p:oleObj spid="_x0000_s29701" name="Document" r:id="rId5" imgW="2642616" imgH="2980944" progId="Word.Documen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2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58313" cy="1143000"/>
          </a:xfrm>
        </p:spPr>
        <p:txBody>
          <a:bodyPr/>
          <a:lstStyle/>
          <a:p>
            <a:r>
              <a:rPr lang="ru-RU" sz="3600" smtClean="0"/>
              <a:t>Международная классификация </a:t>
            </a:r>
            <a:br>
              <a:rPr lang="ru-RU" sz="3600" smtClean="0"/>
            </a:br>
            <a:r>
              <a:rPr lang="ru-RU" sz="3600" smtClean="0"/>
              <a:t>ОПТ (</a:t>
            </a:r>
            <a:r>
              <a:rPr lang="en-US" sz="3600" smtClean="0"/>
              <a:t>IUCN</a:t>
            </a:r>
            <a:r>
              <a:rPr lang="ru-RU" sz="3600" smtClean="0"/>
              <a:t>, 1994)</a:t>
            </a:r>
          </a:p>
        </p:txBody>
      </p:sp>
      <p:sp>
        <p:nvSpPr>
          <p:cNvPr id="30724" name="Rectangle 5"/>
          <p:cNvSpPr>
            <a:spLocks noGrp="1" noChangeArrowheads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sz="2000" smtClean="0">
              <a:solidFill>
                <a:srgbClr val="CC3300"/>
              </a:solidFill>
            </a:endParaRPr>
          </a:p>
          <a:p>
            <a:pPr>
              <a:lnSpc>
                <a:spcPct val="80000"/>
              </a:lnSpc>
            </a:pPr>
            <a:endParaRPr lang="ru-RU" sz="2000" smtClean="0">
              <a:solidFill>
                <a:srgbClr val="CC33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rgbClr val="FFFFCC"/>
                </a:solidFill>
              </a:rPr>
              <a:t>V</a:t>
            </a:r>
            <a:r>
              <a:rPr lang="ru-RU" sz="2400" smtClean="0">
                <a:solidFill>
                  <a:srgbClr val="FFFFCC"/>
                </a:solidFill>
              </a:rPr>
              <a:t> </a:t>
            </a:r>
            <a:r>
              <a:rPr lang="ru-RU" sz="2400" smtClean="0"/>
              <a:t>Охраняемый ландшафт/акватория: функционирует , главным образом, для сохранения ландшафтов/морских акваторий и рекреации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240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rgbClr val="FFFFCC"/>
                </a:solidFill>
              </a:rPr>
              <a:t>VI</a:t>
            </a:r>
            <a:r>
              <a:rPr lang="ru-RU" sz="2400" smtClean="0">
                <a:solidFill>
                  <a:srgbClr val="CC3300"/>
                </a:solidFill>
              </a:rPr>
              <a:t> </a:t>
            </a:r>
            <a:r>
              <a:rPr lang="ru-RU" sz="2400" smtClean="0"/>
              <a:t> Участок устойчивого природопользования: функционирует , главным образом, для устойчивого использования природных экосистем</a:t>
            </a:r>
          </a:p>
        </p:txBody>
      </p:sp>
      <p:pic>
        <p:nvPicPr>
          <p:cNvPr id="30725" name="Picture 6" descr="5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4114800"/>
            <a:ext cx="4816475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250825" y="188913"/>
            <a:ext cx="8497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ru-RU" sz="1600" b="1" u="sng">
                <a:solidFill>
                  <a:srgbClr val="EAEAEA"/>
                </a:solidFill>
                <a:latin typeface="Arial" charset="0"/>
              </a:rPr>
              <a:t>ПОЗИТИВНЫЕ ТЕНДЕНЦИИ: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5723" y="555722"/>
            <a:ext cx="9019294" cy="91542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549275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663300"/>
                </a:solidFill>
              </a:rPr>
              <a:t>Инициирование и реализация заповедниками и национальными парками специальных масштабных и амбициозных проектов</a:t>
            </a:r>
            <a:endParaRPr lang="ru-RU" sz="2400" b="1">
              <a:solidFill>
                <a:srgbClr val="663300"/>
              </a:solidFill>
              <a:latin typeface="Arial" charset="0"/>
            </a:endParaRPr>
          </a:p>
        </p:txBody>
      </p:sp>
      <p:sp>
        <p:nvSpPr>
          <p:cNvPr id="31752" name="AutoShape 17" descr="CID:%7b1D2F729E-0A3E-4836-8D88-81571B6448E1%7d/mashinka.jpg"/>
          <p:cNvSpPr>
            <a:spLocks noChangeAspect="1" noChangeArrowheads="1"/>
          </p:cNvSpPr>
          <p:nvPr/>
        </p:nvSpPr>
        <p:spPr bwMode="auto">
          <a:xfrm>
            <a:off x="4572000" y="-4603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31753" name="AutoShape 19" descr="CID:%7b1D2F729E-0A3E-4836-8D88-81571B6448E1%7d/mashinka.jpg"/>
          <p:cNvSpPr>
            <a:spLocks noChangeAspect="1" noChangeArrowheads="1"/>
          </p:cNvSpPr>
          <p:nvPr/>
        </p:nvSpPr>
        <p:spPr bwMode="auto">
          <a:xfrm>
            <a:off x="4572000" y="-4603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31754" name="Text Box 3"/>
          <p:cNvSpPr txBox="1">
            <a:spLocks noChangeArrowheads="1"/>
          </p:cNvSpPr>
          <p:nvPr/>
        </p:nvSpPr>
        <p:spPr bwMode="auto">
          <a:xfrm>
            <a:off x="33338" y="1633538"/>
            <a:ext cx="90852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0000"/>
                </a:solidFill>
                <a:latin typeface="Arial" charset="0"/>
              </a:rPr>
              <a:t>Очистка арктических островов от бочкотары и металлолома национальным парком «Русская Арктика»</a:t>
            </a:r>
          </a:p>
        </p:txBody>
      </p:sp>
      <p:pic>
        <p:nvPicPr>
          <p:cNvPr id="36878" name="Picture 20" descr="E:\oshistka_arktiki_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15"/>
          <a:stretch/>
        </p:blipFill>
        <p:spPr bwMode="auto">
          <a:xfrm>
            <a:off x="257153" y="2620177"/>
            <a:ext cx="3333008" cy="2502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F:\ФОТО\ООПТ\НП\Русская Арктика\Русская Арктика\антропогенная нарушенность\DSC002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2866" y="2620177"/>
            <a:ext cx="3336000" cy="250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879" name="Picture 21" descr="E:\oshistka_arktiki_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221088"/>
            <a:ext cx="3753588" cy="250170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250825" y="188913"/>
            <a:ext cx="8497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ru-RU" sz="1600" b="1" u="sng">
                <a:solidFill>
                  <a:srgbClr val="EAEAEA"/>
                </a:solidFill>
                <a:latin typeface="Arial" charset="0"/>
              </a:rPr>
              <a:t>ПОЗИТИВНЫЕ ТЕНДЕНЦИИ: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5723" y="555722"/>
            <a:ext cx="9019294" cy="91542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0" y="549275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663300"/>
                </a:solidFill>
              </a:rPr>
              <a:t>Инициирование и реализация заповедниками и национальными парками специальных масштабных и амбициозных проектов</a:t>
            </a:r>
            <a:endParaRPr lang="ru-RU" sz="2400" b="1">
              <a:solidFill>
                <a:srgbClr val="663300"/>
              </a:solidFill>
              <a:latin typeface="Arial" charset="0"/>
            </a:endParaRPr>
          </a:p>
        </p:txBody>
      </p:sp>
      <p:sp>
        <p:nvSpPr>
          <p:cNvPr id="32776" name="AutoShape 17" descr="CID:%7b1D2F729E-0A3E-4836-8D88-81571B6448E1%7d/mashinka.jpg"/>
          <p:cNvSpPr>
            <a:spLocks noChangeAspect="1" noChangeArrowheads="1"/>
          </p:cNvSpPr>
          <p:nvPr/>
        </p:nvSpPr>
        <p:spPr bwMode="auto">
          <a:xfrm>
            <a:off x="4572000" y="-4603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32777" name="AutoShape 19" descr="CID:%7b1D2F729E-0A3E-4836-8D88-81571B6448E1%7d/mashinka.jpg"/>
          <p:cNvSpPr>
            <a:spLocks noChangeAspect="1" noChangeArrowheads="1"/>
          </p:cNvSpPr>
          <p:nvPr/>
        </p:nvSpPr>
        <p:spPr bwMode="auto">
          <a:xfrm>
            <a:off x="4572000" y="-4603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32778" name="Text Box 3"/>
          <p:cNvSpPr txBox="1">
            <a:spLocks noChangeArrowheads="1"/>
          </p:cNvSpPr>
          <p:nvPr/>
        </p:nvSpPr>
        <p:spPr bwMode="auto">
          <a:xfrm>
            <a:off x="468313" y="1844675"/>
            <a:ext cx="83962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0000"/>
                </a:solidFill>
                <a:latin typeface="Arial" charset="0"/>
              </a:rPr>
              <a:t>Передача государственного музея деревянного зодчества </a:t>
            </a:r>
          </a:p>
          <a:p>
            <a:pPr algn="ctr"/>
            <a:r>
              <a:rPr lang="ru-RU" b="1">
                <a:solidFill>
                  <a:srgbClr val="000000"/>
                </a:solidFill>
                <a:latin typeface="Arial" charset="0"/>
              </a:rPr>
              <a:t>«Малые Корелы» в управление национального парка «Кенозерский»</a:t>
            </a:r>
          </a:p>
        </p:txBody>
      </p:sp>
      <p:pic>
        <p:nvPicPr>
          <p:cNvPr id="166914" name="Picture 2" descr="C:\Users\Ирина\Desktop\Рисунок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28483"/>
            <a:ext cx="7920880" cy="20997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F:\ФОТО\ООПТ\IMG_77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765" y="3284984"/>
            <a:ext cx="1924668" cy="28869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F:\ФОТО\ООПТ\IMG_77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5233" y="3284782"/>
            <a:ext cx="1924802" cy="28872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F:\ФОТО\ООПТ\IMG_77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08920"/>
            <a:ext cx="1676992" cy="251549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6" name="Picture 15" descr="C:\ФЛЭШКА АТ1 9 февраля\Иванов Леопарды К Презентации\Леопард\Леопард wwf_putin_leo_29apr_6216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48" t="-14" b="6836"/>
          <a:stretch>
            <a:fillRect/>
          </a:stretch>
        </p:blipFill>
        <p:spPr bwMode="auto">
          <a:xfrm>
            <a:off x="4382896" y="3501008"/>
            <a:ext cx="4697350" cy="328489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2"/>
          <p:cNvSpPr txBox="1">
            <a:spLocks noChangeArrowheads="1"/>
          </p:cNvSpPr>
          <p:nvPr/>
        </p:nvSpPr>
        <p:spPr bwMode="auto">
          <a:xfrm>
            <a:off x="250825" y="188913"/>
            <a:ext cx="8497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ru-RU" sz="1600" b="1" u="sng">
                <a:solidFill>
                  <a:srgbClr val="EAEAEA"/>
                </a:solidFill>
                <a:latin typeface="Arial" charset="0"/>
              </a:rPr>
              <a:t>ПОЗИТИВНЫЕ ТЕНДЕНЦИИ: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5723" y="555722"/>
            <a:ext cx="9019294" cy="91542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33800" name="Rectangle 7"/>
          <p:cNvSpPr>
            <a:spLocks noChangeArrowheads="1"/>
          </p:cNvSpPr>
          <p:nvPr/>
        </p:nvSpPr>
        <p:spPr bwMode="auto">
          <a:xfrm>
            <a:off x="0" y="549275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663300"/>
                </a:solidFill>
              </a:rPr>
              <a:t>Инициирование и реализация заповедниками и национальными парками специальных масштабных и амбициозных проектов</a:t>
            </a:r>
            <a:endParaRPr lang="ru-RU" sz="2400" b="1">
              <a:solidFill>
                <a:srgbClr val="663300"/>
              </a:solidFill>
              <a:latin typeface="Arial" charset="0"/>
            </a:endParaRPr>
          </a:p>
        </p:txBody>
      </p:sp>
      <p:sp>
        <p:nvSpPr>
          <p:cNvPr id="33801" name="AutoShape 17" descr="CID:%7b1D2F729E-0A3E-4836-8D88-81571B6448E1%7d/mashinka.jpg"/>
          <p:cNvSpPr>
            <a:spLocks noChangeAspect="1" noChangeArrowheads="1"/>
          </p:cNvSpPr>
          <p:nvPr/>
        </p:nvSpPr>
        <p:spPr bwMode="auto">
          <a:xfrm>
            <a:off x="4572000" y="-4603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33802" name="AutoShape 19" descr="CID:%7b1D2F729E-0A3E-4836-8D88-81571B6448E1%7d/mashinka.jpg"/>
          <p:cNvSpPr>
            <a:spLocks noChangeAspect="1" noChangeArrowheads="1"/>
          </p:cNvSpPr>
          <p:nvPr/>
        </p:nvSpPr>
        <p:spPr bwMode="auto">
          <a:xfrm>
            <a:off x="4572000" y="-4603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33803" name="Text Box 3"/>
          <p:cNvSpPr txBox="1">
            <a:spLocks noChangeArrowheads="1"/>
          </p:cNvSpPr>
          <p:nvPr/>
        </p:nvSpPr>
        <p:spPr bwMode="auto">
          <a:xfrm>
            <a:off x="31750" y="1628775"/>
            <a:ext cx="90535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0000"/>
                </a:solidFill>
                <a:latin typeface="Arial" charset="0"/>
              </a:rPr>
              <a:t>Программа реинтродукции переднеазиатского леопарда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  <a:latin typeface="Arial" charset="0"/>
              </a:rPr>
              <a:t>в Сочинском национальном парке</a:t>
            </a: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5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68"/>
          <a:stretch/>
        </p:blipFill>
        <p:spPr bwMode="auto">
          <a:xfrm>
            <a:off x="85951" y="2552710"/>
            <a:ext cx="4876241" cy="32868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250825" y="188913"/>
            <a:ext cx="8497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ru-RU" sz="1600" b="1" u="sng">
                <a:solidFill>
                  <a:srgbClr val="EAEAEA"/>
                </a:solidFill>
                <a:latin typeface="Arial" charset="0"/>
              </a:rPr>
              <a:t>ПОЗИТИВНЫЕ ТЕНДЕНЦИИ: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5723" y="555722"/>
            <a:ext cx="9019294" cy="91542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0" y="549275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663300"/>
                </a:solidFill>
              </a:rPr>
              <a:t>Инициирование и реализация заповедниками и национальными парками специальных масштабных и амбициозных проектов</a:t>
            </a:r>
            <a:endParaRPr lang="ru-RU" sz="2400" b="1">
              <a:solidFill>
                <a:srgbClr val="663300"/>
              </a:solidFill>
              <a:latin typeface="Arial" charset="0"/>
            </a:endParaRPr>
          </a:p>
        </p:txBody>
      </p:sp>
      <p:sp>
        <p:nvSpPr>
          <p:cNvPr id="34824" name="AutoShape 17" descr="CID:%7b1D2F729E-0A3E-4836-8D88-81571B6448E1%7d/mashinka.jpg"/>
          <p:cNvSpPr>
            <a:spLocks noChangeAspect="1" noChangeArrowheads="1"/>
          </p:cNvSpPr>
          <p:nvPr/>
        </p:nvSpPr>
        <p:spPr bwMode="auto">
          <a:xfrm>
            <a:off x="4572000" y="-4603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34825" name="AutoShape 19" descr="CID:%7b1D2F729E-0A3E-4836-8D88-81571B6448E1%7d/mashinka.jpg"/>
          <p:cNvSpPr>
            <a:spLocks noChangeAspect="1" noChangeArrowheads="1"/>
          </p:cNvSpPr>
          <p:nvPr/>
        </p:nvSpPr>
        <p:spPr bwMode="auto">
          <a:xfrm>
            <a:off x="4572000" y="-4603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34826" name="Text Box 3"/>
          <p:cNvSpPr txBox="1">
            <a:spLocks noChangeArrowheads="1"/>
          </p:cNvSpPr>
          <p:nvPr/>
        </p:nvSpPr>
        <p:spPr bwMode="auto">
          <a:xfrm>
            <a:off x="195263" y="4160838"/>
            <a:ext cx="87249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0000"/>
                </a:solidFill>
                <a:latin typeface="Arial" charset="0"/>
              </a:rPr>
              <a:t>Проекты по восстановлению редких видов в биосферном заповеднике «Керженский»</a:t>
            </a:r>
          </a:p>
        </p:txBody>
      </p:sp>
      <p:sp>
        <p:nvSpPr>
          <p:cNvPr id="34827" name="Text Box 3"/>
          <p:cNvSpPr txBox="1">
            <a:spLocks noChangeArrowheads="1"/>
          </p:cNvSpPr>
          <p:nvPr/>
        </p:nvSpPr>
        <p:spPr bwMode="auto">
          <a:xfrm>
            <a:off x="188913" y="1522413"/>
            <a:ext cx="8724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0000"/>
                </a:solidFill>
                <a:latin typeface="Arial" charset="0"/>
              </a:rPr>
              <a:t>Проект по восстановлению вольноживущей популяции зубра в биосферном заповеднике «Брянский лес»</a:t>
            </a:r>
          </a:p>
        </p:txBody>
      </p:sp>
      <p:pic>
        <p:nvPicPr>
          <p:cNvPr id="13" name="Picture 8" descr="E:\Доклад ВБС\С передатчиком_11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095" y="4622438"/>
            <a:ext cx="2820022" cy="2169262"/>
          </a:xfrm>
          <a:prstGeom prst="rect">
            <a:avLst/>
          </a:prstGeom>
          <a:noFill/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Picture 1" descr="E:\Доклад ВБС\1\001efy9x.jpg"/>
          <p:cNvPicPr>
            <a:picLocks noChangeAspect="1" noChangeArrowheads="1"/>
          </p:cNvPicPr>
          <p:nvPr/>
        </p:nvPicPr>
        <p:blipFill rotWithShape="1">
          <a:blip r:embed="rId5" cstate="print"/>
          <a:srcRect r="6072"/>
          <a:stretch/>
        </p:blipFill>
        <p:spPr bwMode="auto">
          <a:xfrm>
            <a:off x="5705982" y="2046288"/>
            <a:ext cx="3143718" cy="1962000"/>
          </a:xfrm>
          <a:prstGeom prst="rect">
            <a:avLst/>
          </a:prstGeom>
          <a:noFill/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7903" name="Picture 15" descr="F:\ФОТО\ООПТ\ГПЗ\Брянский лес\Брянск зубры\001EP0R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231" y="2046288"/>
            <a:ext cx="3144204" cy="19633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951" name="Picture 15" descr="E:\0023-045-ZHivotnyj-mir-tundry-severnyj-olen-pesets-ovtsebyk-zajats-beljak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285"/>
          <a:stretch/>
        </p:blipFill>
        <p:spPr bwMode="auto">
          <a:xfrm>
            <a:off x="5876329" y="4622438"/>
            <a:ext cx="2894400" cy="21708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179512" y="116632"/>
            <a:ext cx="7884368" cy="1107996"/>
          </a:xfrm>
          <a:prstGeom prst="rect">
            <a:avLst/>
          </a:prstGeom>
          <a:noFill/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indent="625475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50800"/>
                <a:solidFill>
                  <a:srgbClr val="F79646">
                    <a:lumMod val="50000"/>
                  </a:srgbClr>
                </a:solidFill>
                <a:latin typeface="Sylfaen" pitchFamily="18" charset="0"/>
              </a:rPr>
              <a:t>В Российской Федерации создание особо охраняемых природных территорий (ООПТ) - традиционная и эффективная </a:t>
            </a:r>
            <a:r>
              <a:rPr lang="ru-RU" sz="2000" b="1" dirty="0" err="1" smtClean="0">
                <a:ln w="50800"/>
                <a:solidFill>
                  <a:srgbClr val="F79646">
                    <a:lumMod val="50000"/>
                  </a:srgbClr>
                </a:solidFill>
                <a:latin typeface="Sylfaen" pitchFamily="18" charset="0"/>
              </a:rPr>
              <a:t>фома</a:t>
            </a:r>
            <a:r>
              <a:rPr lang="ru-RU" sz="2000" b="1" dirty="0" smtClean="0">
                <a:ln w="50800"/>
                <a:solidFill>
                  <a:srgbClr val="F79646">
                    <a:lumMod val="50000"/>
                  </a:srgbClr>
                </a:solidFill>
                <a:latin typeface="Sylfaen" pitchFamily="18" charset="0"/>
              </a:rPr>
              <a:t> </a:t>
            </a:r>
            <a:r>
              <a:rPr lang="ru-RU" sz="2000" b="1" dirty="0">
                <a:ln w="50800"/>
                <a:solidFill>
                  <a:srgbClr val="F79646">
                    <a:lumMod val="50000"/>
                  </a:srgbClr>
                </a:solidFill>
                <a:latin typeface="Sylfaen" pitchFamily="18" charset="0"/>
              </a:rPr>
              <a:t>природоохранной </a:t>
            </a:r>
            <a:r>
              <a:rPr lang="ru-RU" sz="2000" b="1" dirty="0" err="1" smtClean="0">
                <a:ln w="50800"/>
                <a:solidFill>
                  <a:srgbClr val="F79646">
                    <a:lumMod val="50000"/>
                  </a:srgbClr>
                </a:solidFill>
                <a:latin typeface="Sylfaen" pitchFamily="18" charset="0"/>
              </a:rPr>
              <a:t>деятельности</a:t>
            </a:r>
            <a:r>
              <a:rPr lang="ru-RU" sz="2000" b="1" dirty="0" err="1">
                <a:ln w="50800"/>
                <a:solidFill>
                  <a:srgbClr val="F79646">
                    <a:lumMod val="50000"/>
                  </a:srgbClr>
                </a:solidFill>
                <a:latin typeface="Sylfaen" pitchFamily="18" charset="0"/>
              </a:rPr>
              <a:t>р</a:t>
            </a:r>
            <a:endParaRPr lang="ru-RU" sz="2000" b="1" dirty="0">
              <a:ln w="50800"/>
              <a:solidFill>
                <a:srgbClr val="F79646">
                  <a:lumMod val="50000"/>
                </a:srgbClr>
              </a:solidFill>
              <a:latin typeface="Sylfaen" pitchFamily="18" charset="0"/>
            </a:endParaRPr>
          </a:p>
        </p:txBody>
      </p:sp>
      <p:pic>
        <p:nvPicPr>
          <p:cNvPr id="4099" name="Picture 3" descr="D:\System\Desktop\МАТЕРИАЛЫ ПУТИН\Экологическая доктрина обложка 10001452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1989138"/>
            <a:ext cx="1755775" cy="26162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571544" y="2242718"/>
            <a:ext cx="5068937" cy="2109039"/>
          </a:xfrm>
          <a:prstGeom prst="rect">
            <a:avLst/>
          </a:prstGeom>
          <a:noFill/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ru-RU"/>
            </a:defPPr>
            <a:lvl1pPr indent="625475"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000" b="1">
                <a:ln w="50800"/>
                <a:solidFill>
                  <a:srgbClr val="F79646">
                    <a:lumMod val="50000"/>
                  </a:srgbClr>
                </a:solidFill>
                <a:latin typeface="Sylfae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400" dirty="0" smtClean="0"/>
              <a:t>Создание и развитие ООПТ разного уровня и режима – одно из основных направлений государственной политики в области экологии 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2555875" y="2925763"/>
            <a:ext cx="792163" cy="792162"/>
          </a:xfrm>
          <a:prstGeom prst="rightArrow">
            <a:avLst/>
          </a:prstGeom>
          <a:gradFill>
            <a:gsLst>
              <a:gs pos="6000">
                <a:schemeClr val="accent6">
                  <a:lumMod val="5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107" name="Picture 11" descr="D:\Фотоальбом\Наши путешествия\Камчатка\Камчатка июль 2010\фото\панорамы\Панорама 36.JPG"/>
          <p:cNvPicPr>
            <a:picLocks noChangeArrowheads="1"/>
          </p:cNvPicPr>
          <p:nvPr/>
        </p:nvPicPr>
        <p:blipFill rotWithShape="1">
          <a:blip r:embed="rId5" cstate="print">
            <a:extLst/>
          </a:blip>
          <a:srcRect/>
          <a:stretch/>
        </p:blipFill>
        <p:spPr bwMode="auto">
          <a:xfrm>
            <a:off x="-2632" y="5598968"/>
            <a:ext cx="9146632" cy="12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/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55576" y="4725144"/>
            <a:ext cx="8093075" cy="769441"/>
          </a:xfrm>
          <a:prstGeom prst="rect">
            <a:avLst/>
          </a:prstGeom>
          <a:noFill/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ru-RU"/>
            </a:defPPr>
            <a:lvl1pPr indent="625475"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000" b="1">
                <a:ln w="50800"/>
                <a:solidFill>
                  <a:srgbClr val="F79646">
                    <a:lumMod val="50000"/>
                  </a:srgbClr>
                </a:solidFill>
                <a:latin typeface="Sylfae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dirty="0" smtClean="0"/>
              <a:t>Цель создания ООПТ - сохранение биологического </a:t>
            </a:r>
          </a:p>
          <a:p>
            <a:pPr>
              <a:defRPr/>
            </a:pPr>
            <a:r>
              <a:rPr lang="ru-RU" dirty="0" smtClean="0"/>
              <a:t>и ландшафтного разнообразия как основы биосферы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827088" y="815975"/>
            <a:ext cx="7993062" cy="13239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9999"/>
              </a:solidFill>
            </a:endParaRPr>
          </a:p>
        </p:txBody>
      </p:sp>
      <p:sp>
        <p:nvSpPr>
          <p:cNvPr id="36868" name="TextBox 3"/>
          <p:cNvSpPr txBox="1">
            <a:spLocks noChangeArrowheads="1"/>
          </p:cNvSpPr>
          <p:nvPr/>
        </p:nvSpPr>
        <p:spPr bwMode="auto">
          <a:xfrm>
            <a:off x="827088" y="908050"/>
            <a:ext cx="8066087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85000"/>
              </a:lnSpc>
              <a:spcBef>
                <a:spcPts val="1200"/>
              </a:spcBef>
            </a:pPr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неверная парадигма, во многом ошибочная и не оправдавшая себя идеология, на которых базируется функционирование федеральной системы ООПТ (в том числе, ее основы - государственных заповедников)</a:t>
            </a:r>
          </a:p>
        </p:txBody>
      </p:sp>
      <p:sp>
        <p:nvSpPr>
          <p:cNvPr id="36869" name="TextBox 3"/>
          <p:cNvSpPr txBox="1">
            <a:spLocks noChangeArrowheads="1"/>
          </p:cNvSpPr>
          <p:nvPr/>
        </p:nvSpPr>
        <p:spPr bwMode="auto">
          <a:xfrm>
            <a:off x="827088" y="103188"/>
            <a:ext cx="29527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800" b="1">
                <a:solidFill>
                  <a:srgbClr val="EAEAEA"/>
                </a:solidFill>
                <a:latin typeface="Times New Roman" pitchFamily="18" charset="0"/>
                <a:cs typeface="Times New Roman" pitchFamily="18" charset="0"/>
              </a:rPr>
              <a:t>ЧТО МЕШАЕТ:</a:t>
            </a:r>
            <a:endParaRPr lang="ru-RU" sz="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0" name="Прямоугольник 2"/>
          <p:cNvSpPr>
            <a:spLocks noChangeArrowheads="1"/>
          </p:cNvSpPr>
          <p:nvPr/>
        </p:nvSpPr>
        <p:spPr bwMode="auto">
          <a:xfrm>
            <a:off x="646113" y="3413125"/>
            <a:ext cx="8496300" cy="335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400" b="1">
                <a:solidFill>
                  <a:srgbClr val="FFFF00"/>
                </a:solidFill>
              </a:rPr>
              <a:t>ООПТ воспринимаются значительной частью бизнеса, властных структур и общества в целом, как барьер для экономического развития;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400" b="1">
                <a:solidFill>
                  <a:srgbClr val="FFFF00"/>
                </a:solidFill>
              </a:rPr>
              <a:t>ООПТ в России предельно слабо используются в интересах развития экологического туризма;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2400" b="1">
                <a:solidFill>
                  <a:srgbClr val="FFFF00"/>
                </a:solidFill>
              </a:rPr>
              <a:t>ООПТ в России не имеют существенной поддержки со стороны, как широких слоев населения, так и государственных институтов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4371975" y="2328863"/>
            <a:ext cx="484188" cy="9779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EAEAEA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891" name="TextBox 3"/>
          <p:cNvSpPr txBox="1">
            <a:spLocks noChangeArrowheads="1"/>
          </p:cNvSpPr>
          <p:nvPr/>
        </p:nvSpPr>
        <p:spPr bwMode="auto">
          <a:xfrm>
            <a:off x="107950" y="188913"/>
            <a:ext cx="6408738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r>
              <a:rPr lang="ru-RU">
                <a:solidFill>
                  <a:srgbClr val="EAEAEA"/>
                </a:solidFill>
                <a:cs typeface="Arial" charset="0"/>
              </a:rPr>
              <a:t>     </a:t>
            </a:r>
            <a:r>
              <a:rPr lang="ru-RU" sz="2400">
                <a:solidFill>
                  <a:srgbClr val="EAEAEA"/>
                </a:solidFill>
                <a:cs typeface="Arial" charset="0"/>
              </a:rPr>
              <a:t>Летом 1918</a:t>
            </a:r>
            <a:r>
              <a:rPr lang="en-US" sz="2400">
                <a:solidFill>
                  <a:srgbClr val="EAEAEA"/>
                </a:solidFill>
                <a:cs typeface="Arial" charset="0"/>
              </a:rPr>
              <a:t> </a:t>
            </a:r>
            <a:r>
              <a:rPr lang="ru-RU" sz="2400">
                <a:solidFill>
                  <a:srgbClr val="EAEAEA"/>
                </a:solidFill>
                <a:cs typeface="Arial" charset="0"/>
              </a:rPr>
              <a:t>года в своей записке в адрес  ленинского правительства, в частности, указывал:</a:t>
            </a:r>
          </a:p>
          <a:p>
            <a:endParaRPr lang="ru-RU" sz="800">
              <a:solidFill>
                <a:srgbClr val="EAEAEA"/>
              </a:solidFill>
              <a:cs typeface="Arial" charset="0"/>
            </a:endParaRPr>
          </a:p>
          <a:p>
            <a:r>
              <a:rPr lang="ru-RU" sz="2400">
                <a:solidFill>
                  <a:srgbClr val="EAEAEA"/>
                </a:solidFill>
                <a:cs typeface="Arial" charset="0"/>
              </a:rPr>
              <a:t>… “Часть этой работы </a:t>
            </a:r>
            <a:r>
              <a:rPr lang="ru-RU" sz="2400" i="1">
                <a:solidFill>
                  <a:srgbClr val="EAEAEA"/>
                </a:solidFill>
                <a:cs typeface="Arial" charset="0"/>
              </a:rPr>
              <a:t>(в сфере заповедного дела) </a:t>
            </a:r>
            <a:r>
              <a:rPr lang="ru-RU" sz="2400">
                <a:solidFill>
                  <a:srgbClr val="EAEAEA"/>
                </a:solidFill>
                <a:cs typeface="Arial" charset="0"/>
              </a:rPr>
              <a:t>должна заключаться в пропаганде идеи охраны природы, идеи совершенно чуждой пока русскому народу. </a:t>
            </a:r>
          </a:p>
          <a:p>
            <a:r>
              <a:rPr lang="ru-RU" sz="2800" b="1">
                <a:solidFill>
                  <a:srgbClr val="FFFF00"/>
                </a:solidFill>
                <a:cs typeface="Arial" charset="0"/>
              </a:rPr>
              <a:t>А</a:t>
            </a:r>
            <a:r>
              <a:rPr lang="en-US" sz="2800" b="1">
                <a:solidFill>
                  <a:srgbClr val="FFFF00"/>
                </a:solidFill>
                <a:cs typeface="Arial" charset="0"/>
              </a:rPr>
              <a:t> </a:t>
            </a:r>
            <a:r>
              <a:rPr lang="ru-RU" sz="2800" b="1">
                <a:solidFill>
                  <a:srgbClr val="FFFF00"/>
                </a:solidFill>
                <a:cs typeface="Arial" charset="0"/>
              </a:rPr>
              <a:t>то, что чуждо народу, никогда не будет иметь настоящего успеха”.</a:t>
            </a:r>
            <a:endParaRPr lang="ru-RU" sz="20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53252" name="Picture 9" descr="vw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78" t="8580"/>
          <a:stretch>
            <a:fillRect/>
          </a:stretch>
        </p:blipFill>
        <p:spPr bwMode="auto">
          <a:xfrm>
            <a:off x="3236126" y="4437063"/>
            <a:ext cx="3519488" cy="230505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12" descr="G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15888"/>
            <a:ext cx="2314575" cy="305752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Rectangle 13"/>
          <p:cNvSpPr>
            <a:spLocks noChangeArrowheads="1"/>
          </p:cNvSpPr>
          <p:nvPr/>
        </p:nvSpPr>
        <p:spPr bwMode="auto">
          <a:xfrm>
            <a:off x="6516688" y="3213100"/>
            <a:ext cx="223202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EAEAEA"/>
                </a:solidFill>
              </a:rPr>
              <a:t>Григорий Александрович Кожевников,</a:t>
            </a:r>
          </a:p>
          <a:p>
            <a:r>
              <a:rPr lang="ru-RU" sz="1400">
                <a:solidFill>
                  <a:srgbClr val="EAEAEA"/>
                </a:solidFill>
              </a:rPr>
              <a:t>профессор,  классик отечественного заповедного дела</a:t>
            </a:r>
          </a:p>
        </p:txBody>
      </p:sp>
      <p:pic>
        <p:nvPicPr>
          <p:cNvPr id="8" name="Picture 6" descr="kabu_kuri_wetland_mr_kurechi Япон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192" y="4438650"/>
            <a:ext cx="3071284" cy="230346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2" descr="E:\аншлаг 0007-007-Imja-prilagatelnoe.jpg"/>
          <p:cNvPicPr>
            <a:picLocks noChangeAspect="1" noChangeArrowheads="1"/>
          </p:cNvPicPr>
          <p:nvPr/>
        </p:nvPicPr>
        <p:blipFill>
          <a:blip r:embed="rId6"/>
          <a:srcRect l="3432" t="4500" r="3432" b="5061"/>
          <a:stretch>
            <a:fillRect/>
          </a:stretch>
        </p:blipFill>
        <p:spPr bwMode="auto">
          <a:xfrm>
            <a:off x="6821488" y="4768850"/>
            <a:ext cx="225425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5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sz="4000" smtClean="0"/>
              <a:t>Как разрешить конфликт интересов?</a:t>
            </a:r>
          </a:p>
        </p:txBody>
      </p:sp>
      <p:sp>
        <p:nvSpPr>
          <p:cNvPr id="3891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196975"/>
            <a:ext cx="8229600" cy="21859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smtClean="0"/>
              <a:t>Сохранять Жизнь на Планете, в том числе биоразнообразие, природную среду для человека 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Обеспечивать развитие государств, повышать уровень жизни людей, сокращать бедность </a:t>
            </a:r>
          </a:p>
        </p:txBody>
      </p:sp>
      <p:pic>
        <p:nvPicPr>
          <p:cNvPr id="38917" name="Picture 7" descr="нефтепровод b0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900113" y="2997200"/>
            <a:ext cx="3048000" cy="2176463"/>
          </a:xfrm>
        </p:spPr>
      </p:pic>
      <p:pic>
        <p:nvPicPr>
          <p:cNvPr id="38918" name="Picture 8" descr="51 стр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7900" y="2852738"/>
            <a:ext cx="3124200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Rectangle 9"/>
          <p:cNvSpPr>
            <a:spLocks noChangeArrowheads="1"/>
          </p:cNvSpPr>
          <p:nvPr/>
        </p:nvSpPr>
        <p:spPr bwMode="auto">
          <a:xfrm>
            <a:off x="4932363" y="5013325"/>
            <a:ext cx="40243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ru-RU" b="1">
                <a:solidFill>
                  <a:srgbClr val="000000"/>
                </a:solidFill>
                <a:latin typeface="Arial" charset="0"/>
              </a:rPr>
              <a:t>Сети ООПТ – один из эффективных инструментов разрешения противоречия</a:t>
            </a:r>
            <a:r>
              <a:rPr lang="ru-RU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grpSp>
        <p:nvGrpSpPr>
          <p:cNvPr id="38920" name="Group 6"/>
          <p:cNvGrpSpPr>
            <a:grpSpLocks/>
          </p:cNvGrpSpPr>
          <p:nvPr/>
        </p:nvGrpSpPr>
        <p:grpSpPr bwMode="auto">
          <a:xfrm>
            <a:off x="0" y="5013325"/>
            <a:ext cx="9467850" cy="2028825"/>
            <a:chOff x="-398" y="4034"/>
            <a:chExt cx="13002" cy="10696"/>
          </a:xfrm>
        </p:grpSpPr>
        <p:grpSp>
          <p:nvGrpSpPr>
            <p:cNvPr id="38922" name="Group 7"/>
            <p:cNvGrpSpPr>
              <a:grpSpLocks/>
            </p:cNvGrpSpPr>
            <p:nvPr/>
          </p:nvGrpSpPr>
          <p:grpSpPr bwMode="auto">
            <a:xfrm>
              <a:off x="-398" y="8243"/>
              <a:ext cx="13002" cy="6487"/>
              <a:chOff x="-398" y="8243"/>
              <a:chExt cx="13002" cy="6487"/>
            </a:xfrm>
          </p:grpSpPr>
          <p:sp>
            <p:nvSpPr>
              <p:cNvPr id="38930" name="AutoShape 8"/>
              <p:cNvSpPr>
                <a:spLocks noChangeArrowheads="1"/>
              </p:cNvSpPr>
              <p:nvPr/>
            </p:nvSpPr>
            <p:spPr bwMode="auto">
              <a:xfrm>
                <a:off x="-398" y="8243"/>
                <a:ext cx="13002" cy="5760"/>
              </a:xfrm>
              <a:prstGeom prst="wave">
                <a:avLst>
                  <a:gd name="adj1" fmla="val 13005"/>
                  <a:gd name="adj2" fmla="val 7787"/>
                </a:avLst>
              </a:pr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38931" name="Group 9"/>
              <p:cNvGrpSpPr>
                <a:grpSpLocks/>
              </p:cNvGrpSpPr>
              <p:nvPr/>
            </p:nvGrpSpPr>
            <p:grpSpPr bwMode="auto">
              <a:xfrm>
                <a:off x="-398" y="8675"/>
                <a:ext cx="12630" cy="6055"/>
                <a:chOff x="-398" y="8675"/>
                <a:chExt cx="12630" cy="6055"/>
              </a:xfrm>
            </p:grpSpPr>
            <p:sp>
              <p:nvSpPr>
                <p:cNvPr id="38932" name="AutoShape 10"/>
                <p:cNvSpPr>
                  <a:spLocks noChangeArrowheads="1"/>
                </p:cNvSpPr>
                <p:nvPr/>
              </p:nvSpPr>
              <p:spPr bwMode="auto">
                <a:xfrm>
                  <a:off x="-8" y="8675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95B3D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8933" name="AutoShape 11"/>
                <p:cNvSpPr>
                  <a:spLocks noChangeArrowheads="1"/>
                </p:cNvSpPr>
                <p:nvPr/>
              </p:nvSpPr>
              <p:spPr bwMode="auto">
                <a:xfrm>
                  <a:off x="-398" y="8970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365F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38923" name="Group 12"/>
            <p:cNvGrpSpPr>
              <a:grpSpLocks/>
            </p:cNvGrpSpPr>
            <p:nvPr/>
          </p:nvGrpSpPr>
          <p:grpSpPr bwMode="auto">
            <a:xfrm>
              <a:off x="-398" y="4034"/>
              <a:ext cx="4020" cy="7295"/>
              <a:chOff x="-398" y="4034"/>
              <a:chExt cx="4020" cy="7295"/>
            </a:xfrm>
          </p:grpSpPr>
          <p:grpSp>
            <p:nvGrpSpPr>
              <p:cNvPr id="38924" name="Group 13"/>
              <p:cNvGrpSpPr>
                <a:grpSpLocks/>
              </p:cNvGrpSpPr>
              <p:nvPr/>
            </p:nvGrpSpPr>
            <p:grpSpPr bwMode="auto">
              <a:xfrm>
                <a:off x="-249" y="4034"/>
                <a:ext cx="3871" cy="7295"/>
                <a:chOff x="-346" y="3699"/>
                <a:chExt cx="3864" cy="7500"/>
              </a:xfrm>
            </p:grpSpPr>
            <p:sp>
              <p:nvSpPr>
                <p:cNvPr id="38928" name="Freeform 14"/>
                <p:cNvSpPr>
                  <a:spLocks/>
                </p:cNvSpPr>
                <p:nvPr/>
              </p:nvSpPr>
              <p:spPr bwMode="auto">
                <a:xfrm>
                  <a:off x="-346" y="4765"/>
                  <a:ext cx="3864" cy="6434"/>
                </a:xfrm>
                <a:custGeom>
                  <a:avLst/>
                  <a:gdLst>
                    <a:gd name="T0" fmla="*/ 2542 w 4856"/>
                    <a:gd name="T1" fmla="*/ 12 h 12159"/>
                    <a:gd name="T2" fmla="*/ 2864 w 4856"/>
                    <a:gd name="T3" fmla="*/ 365 h 12159"/>
                    <a:gd name="T4" fmla="*/ 3054 w 4856"/>
                    <a:gd name="T5" fmla="*/ 801 h 12159"/>
                    <a:gd name="T6" fmla="*/ 2987 w 4856"/>
                    <a:gd name="T7" fmla="*/ 1238 h 12159"/>
                    <a:gd name="T8" fmla="*/ 2608 w 4856"/>
                    <a:gd name="T9" fmla="*/ 1619 h 12159"/>
                    <a:gd name="T10" fmla="*/ 1563 w 4856"/>
                    <a:gd name="T11" fmla="*/ 1994 h 12159"/>
                    <a:gd name="T12" fmla="*/ 839 w 4856"/>
                    <a:gd name="T13" fmla="*/ 2321 h 12159"/>
                    <a:gd name="T14" fmla="*/ 398 w 4856"/>
                    <a:gd name="T15" fmla="*/ 2690 h 12159"/>
                    <a:gd name="T16" fmla="*/ 316 w 4856"/>
                    <a:gd name="T17" fmla="*/ 3037 h 12159"/>
                    <a:gd name="T18" fmla="*/ 463 w 4856"/>
                    <a:gd name="T19" fmla="*/ 3363 h 12159"/>
                    <a:gd name="T20" fmla="*/ 70 w 4856"/>
                    <a:gd name="T21" fmla="*/ 2792 h 12159"/>
                    <a:gd name="T22" fmla="*/ 54 w 4856"/>
                    <a:gd name="T23" fmla="*/ 2220 h 12159"/>
                    <a:gd name="T24" fmla="*/ 398 w 4856"/>
                    <a:gd name="T25" fmla="*/ 1793 h 12159"/>
                    <a:gd name="T26" fmla="*/ 1050 w 4856"/>
                    <a:gd name="T27" fmla="*/ 1482 h 12159"/>
                    <a:gd name="T28" fmla="*/ 1971 w 4856"/>
                    <a:gd name="T29" fmla="*/ 1158 h 12159"/>
                    <a:gd name="T30" fmla="*/ 2550 w 4856"/>
                    <a:gd name="T31" fmla="*/ 701 h 12159"/>
                    <a:gd name="T32" fmla="*/ 2673 w 4856"/>
                    <a:gd name="T33" fmla="*/ 237 h 12159"/>
                    <a:gd name="T34" fmla="*/ 2542 w 4856"/>
                    <a:gd name="T35" fmla="*/ 12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8929" name="Freeform 15"/>
                <p:cNvSpPr>
                  <a:spLocks/>
                </p:cNvSpPr>
                <p:nvPr/>
              </p:nvSpPr>
              <p:spPr bwMode="auto">
                <a:xfrm>
                  <a:off x="1058" y="3699"/>
                  <a:ext cx="1579" cy="3954"/>
                </a:xfrm>
                <a:custGeom>
                  <a:avLst/>
                  <a:gdLst>
                    <a:gd name="T0" fmla="*/ 424 w 4856"/>
                    <a:gd name="T1" fmla="*/ 5 h 12159"/>
                    <a:gd name="T2" fmla="*/ 478 w 4856"/>
                    <a:gd name="T3" fmla="*/ 138 h 12159"/>
                    <a:gd name="T4" fmla="*/ 510 w 4856"/>
                    <a:gd name="T5" fmla="*/ 303 h 12159"/>
                    <a:gd name="T6" fmla="*/ 499 w 4856"/>
                    <a:gd name="T7" fmla="*/ 468 h 12159"/>
                    <a:gd name="T8" fmla="*/ 435 w 4856"/>
                    <a:gd name="T9" fmla="*/ 611 h 12159"/>
                    <a:gd name="T10" fmla="*/ 261 w 4856"/>
                    <a:gd name="T11" fmla="*/ 753 h 12159"/>
                    <a:gd name="T12" fmla="*/ 140 w 4856"/>
                    <a:gd name="T13" fmla="*/ 877 h 12159"/>
                    <a:gd name="T14" fmla="*/ 66 w 4856"/>
                    <a:gd name="T15" fmla="*/ 1016 h 12159"/>
                    <a:gd name="T16" fmla="*/ 53 w 4856"/>
                    <a:gd name="T17" fmla="*/ 1147 h 12159"/>
                    <a:gd name="T18" fmla="*/ 77 w 4856"/>
                    <a:gd name="T19" fmla="*/ 1270 h 12159"/>
                    <a:gd name="T20" fmla="*/ 12 w 4856"/>
                    <a:gd name="T21" fmla="*/ 1054 h 12159"/>
                    <a:gd name="T22" fmla="*/ 9 w 4856"/>
                    <a:gd name="T23" fmla="*/ 838 h 12159"/>
                    <a:gd name="T24" fmla="*/ 66 w 4856"/>
                    <a:gd name="T25" fmla="*/ 677 h 12159"/>
                    <a:gd name="T26" fmla="*/ 175 w 4856"/>
                    <a:gd name="T27" fmla="*/ 560 h 12159"/>
                    <a:gd name="T28" fmla="*/ 329 w 4856"/>
                    <a:gd name="T29" fmla="*/ 437 h 12159"/>
                    <a:gd name="T30" fmla="*/ 426 w 4856"/>
                    <a:gd name="T31" fmla="*/ 265 h 12159"/>
                    <a:gd name="T32" fmla="*/ 446 w 4856"/>
                    <a:gd name="T33" fmla="*/ 89 h 12159"/>
                    <a:gd name="T34" fmla="*/ 424 w 4856"/>
                    <a:gd name="T35" fmla="*/ 5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38925" name="Group 16"/>
              <p:cNvGrpSpPr>
                <a:grpSpLocks/>
              </p:cNvGrpSpPr>
              <p:nvPr/>
            </p:nvGrpSpPr>
            <p:grpSpPr bwMode="auto">
              <a:xfrm>
                <a:off x="-398" y="4128"/>
                <a:ext cx="3719" cy="6988"/>
                <a:chOff x="-445" y="3502"/>
                <a:chExt cx="3713" cy="7183"/>
              </a:xfrm>
            </p:grpSpPr>
            <p:sp>
              <p:nvSpPr>
                <p:cNvPr id="38926" name="Freeform 17"/>
                <p:cNvSpPr>
                  <a:spLocks/>
                </p:cNvSpPr>
                <p:nvPr/>
              </p:nvSpPr>
              <p:spPr bwMode="auto">
                <a:xfrm>
                  <a:off x="-445" y="4590"/>
                  <a:ext cx="3713" cy="6095"/>
                </a:xfrm>
                <a:custGeom>
                  <a:avLst/>
                  <a:gdLst>
                    <a:gd name="T0" fmla="*/ 2347 w 4856"/>
                    <a:gd name="T1" fmla="*/ 11 h 12159"/>
                    <a:gd name="T2" fmla="*/ 2644 w 4856"/>
                    <a:gd name="T3" fmla="*/ 327 h 12159"/>
                    <a:gd name="T4" fmla="*/ 2820 w 4856"/>
                    <a:gd name="T5" fmla="*/ 719 h 12159"/>
                    <a:gd name="T6" fmla="*/ 2758 w 4856"/>
                    <a:gd name="T7" fmla="*/ 1111 h 12159"/>
                    <a:gd name="T8" fmla="*/ 2408 w 4856"/>
                    <a:gd name="T9" fmla="*/ 1453 h 12159"/>
                    <a:gd name="T10" fmla="*/ 1443 w 4856"/>
                    <a:gd name="T11" fmla="*/ 1790 h 12159"/>
                    <a:gd name="T12" fmla="*/ 775 w 4856"/>
                    <a:gd name="T13" fmla="*/ 2083 h 12159"/>
                    <a:gd name="T14" fmla="*/ 367 w 4856"/>
                    <a:gd name="T15" fmla="*/ 2414 h 12159"/>
                    <a:gd name="T16" fmla="*/ 292 w 4856"/>
                    <a:gd name="T17" fmla="*/ 2726 h 12159"/>
                    <a:gd name="T18" fmla="*/ 428 w 4856"/>
                    <a:gd name="T19" fmla="*/ 3018 h 12159"/>
                    <a:gd name="T20" fmla="*/ 65 w 4856"/>
                    <a:gd name="T21" fmla="*/ 2505 h 12159"/>
                    <a:gd name="T22" fmla="*/ 50 w 4856"/>
                    <a:gd name="T23" fmla="*/ 1992 h 12159"/>
                    <a:gd name="T24" fmla="*/ 367 w 4856"/>
                    <a:gd name="T25" fmla="*/ 1609 h 12159"/>
                    <a:gd name="T26" fmla="*/ 970 w 4856"/>
                    <a:gd name="T27" fmla="*/ 1330 h 12159"/>
                    <a:gd name="T28" fmla="*/ 1820 w 4856"/>
                    <a:gd name="T29" fmla="*/ 1040 h 12159"/>
                    <a:gd name="T30" fmla="*/ 2355 w 4856"/>
                    <a:gd name="T31" fmla="*/ 629 h 12159"/>
                    <a:gd name="T32" fmla="*/ 2467 w 4856"/>
                    <a:gd name="T33" fmla="*/ 213 h 12159"/>
                    <a:gd name="T34" fmla="*/ 2347 w 4856"/>
                    <a:gd name="T35" fmla="*/ 11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8927" name="Freeform 18"/>
                <p:cNvSpPr>
                  <a:spLocks/>
                </p:cNvSpPr>
                <p:nvPr/>
              </p:nvSpPr>
              <p:spPr bwMode="auto">
                <a:xfrm>
                  <a:off x="-95" y="3500"/>
                  <a:ext cx="2505" cy="3957"/>
                </a:xfrm>
                <a:custGeom>
                  <a:avLst/>
                  <a:gdLst>
                    <a:gd name="T0" fmla="*/ 4014 w 4856"/>
                    <a:gd name="T1" fmla="*/ 44 h 12159"/>
                    <a:gd name="T2" fmla="*/ 4523 w 4856"/>
                    <a:gd name="T3" fmla="*/ 1302 h 12159"/>
                    <a:gd name="T4" fmla="*/ 4823 w 4856"/>
                    <a:gd name="T5" fmla="*/ 2862 h 12159"/>
                    <a:gd name="T6" fmla="*/ 4718 w 4856"/>
                    <a:gd name="T7" fmla="*/ 4422 h 12159"/>
                    <a:gd name="T8" fmla="*/ 4118 w 4856"/>
                    <a:gd name="T9" fmla="*/ 5782 h 12159"/>
                    <a:gd name="T10" fmla="*/ 2468 w 4856"/>
                    <a:gd name="T11" fmla="*/ 7122 h 12159"/>
                    <a:gd name="T12" fmla="*/ 1326 w 4856"/>
                    <a:gd name="T13" fmla="*/ 8290 h 12159"/>
                    <a:gd name="T14" fmla="*/ 628 w 4856"/>
                    <a:gd name="T15" fmla="*/ 9608 h 12159"/>
                    <a:gd name="T16" fmla="*/ 499 w 4856"/>
                    <a:gd name="T17" fmla="*/ 10848 h 12159"/>
                    <a:gd name="T18" fmla="*/ 732 w 4856"/>
                    <a:gd name="T19" fmla="*/ 12012 h 12159"/>
                    <a:gd name="T20" fmla="*/ 111 w 4856"/>
                    <a:gd name="T21" fmla="*/ 9970 h 12159"/>
                    <a:gd name="T22" fmla="*/ 85 w 4856"/>
                    <a:gd name="T23" fmla="*/ 7928 h 12159"/>
                    <a:gd name="T24" fmla="*/ 628 w 4856"/>
                    <a:gd name="T25" fmla="*/ 6403 h 12159"/>
                    <a:gd name="T26" fmla="*/ 1658 w 4856"/>
                    <a:gd name="T27" fmla="*/ 5292 h 12159"/>
                    <a:gd name="T28" fmla="*/ 3113 w 4856"/>
                    <a:gd name="T29" fmla="*/ 4137 h 12159"/>
                    <a:gd name="T30" fmla="*/ 4028 w 4856"/>
                    <a:gd name="T31" fmla="*/ 2502 h 12159"/>
                    <a:gd name="T32" fmla="*/ 4221 w 4856"/>
                    <a:gd name="T33" fmla="*/ 845 h 12159"/>
                    <a:gd name="T34" fmla="*/ 4014 w 4856"/>
                    <a:gd name="T35" fmla="*/ 44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4F81BD"/>
                </a:solidFill>
                <a:ln w="38100" cmpd="sng">
                  <a:solidFill>
                    <a:srgbClr val="F2F2F2"/>
                  </a:solidFill>
                  <a:prstDash val="solid"/>
                  <a:round/>
                  <a:headEnd/>
                  <a:tailEnd/>
                </a:ln>
                <a:effectLst>
                  <a:outerShdw dist="28398" dir="3806097" algn="ctr" rotWithShape="0">
                    <a:srgbClr val="243F60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graphicFrame>
        <p:nvGraphicFramePr>
          <p:cNvPr id="38921" name="Object 9"/>
          <p:cNvGraphicFramePr>
            <a:graphicFrameLocks noChangeAspect="1"/>
          </p:cNvGraphicFramePr>
          <p:nvPr/>
        </p:nvGraphicFramePr>
        <p:xfrm>
          <a:off x="8351838" y="0"/>
          <a:ext cx="792162" cy="882650"/>
        </p:xfrm>
        <a:graphic>
          <a:graphicData uri="http://schemas.openxmlformats.org/presentationml/2006/ole">
            <p:oleObj spid="_x0000_s38921" name="Document" r:id="rId7" imgW="2679192" imgH="2980944" progId="Word.Documen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939" name="Rectangle 1028"/>
          <p:cNvSpPr>
            <a:spLocks noChangeArrowheads="1"/>
          </p:cNvSpPr>
          <p:nvPr/>
        </p:nvSpPr>
        <p:spPr bwMode="auto">
          <a:xfrm>
            <a:off x="0" y="0"/>
            <a:ext cx="77724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ru-RU" sz="3600">
              <a:solidFill>
                <a:srgbClr val="000000"/>
              </a:solidFill>
              <a:latin typeface="Times New Roman" pitchFamily="18" charset="0"/>
            </a:endParaRPr>
          </a:p>
          <a:p>
            <a:pPr algn="just"/>
            <a:endParaRPr lang="ru-RU" sz="3600">
              <a:solidFill>
                <a:srgbClr val="000000"/>
              </a:solidFill>
              <a:latin typeface="Times New Roman" pitchFamily="18" charset="0"/>
            </a:endParaRPr>
          </a:p>
          <a:p>
            <a:pPr algn="just"/>
            <a:endParaRPr lang="ru-RU" sz="3600">
              <a:solidFill>
                <a:srgbClr val="000000"/>
              </a:solidFill>
              <a:latin typeface="Times New Roman" pitchFamily="18" charset="0"/>
            </a:endParaRPr>
          </a:p>
          <a:p>
            <a:pPr algn="just"/>
            <a:r>
              <a:rPr lang="ru-RU" sz="3600">
                <a:solidFill>
                  <a:srgbClr val="000000"/>
                </a:solidFill>
                <a:latin typeface="Times New Roman" pitchFamily="18" charset="0"/>
              </a:rPr>
              <a:t>                  Конгресс парков 2003: </a:t>
            </a:r>
            <a:r>
              <a:rPr lang="ru-RU" sz="2400">
                <a:solidFill>
                  <a:srgbClr val="000000"/>
                </a:solidFill>
                <a:latin typeface="Times New Roman" pitchFamily="18" charset="0"/>
              </a:rPr>
              <a:t>О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храняемые </a:t>
            </a:r>
            <a:r>
              <a:rPr lang="ru-RU" sz="24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территории  </a:t>
            </a:r>
            <a:r>
              <a:rPr lang="ru-RU" sz="2400">
                <a:solidFill>
                  <a:srgbClr val="000000"/>
                </a:solidFill>
                <a:latin typeface="Times New Roman" pitchFamily="18" charset="0"/>
              </a:rPr>
              <a:t>н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едостаточно связаны с другими сферами интересов человечества.</a:t>
            </a:r>
            <a:endParaRPr lang="ru-RU" sz="2400">
              <a:solidFill>
                <a:srgbClr val="000000"/>
              </a:solidFill>
              <a:latin typeface="Times New Roman" pitchFamily="18" charset="0"/>
            </a:endParaRPr>
          </a:p>
          <a:p>
            <a:pPr algn="just"/>
            <a:r>
              <a:rPr lang="en-US" sz="2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Для достижения новых целей и задач мы должны объединить природоохранные интересы с другими потребностями человеческого </a:t>
            </a:r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общества.</a:t>
            </a:r>
            <a:endParaRPr lang="en-US" sz="24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9940" name="Object 2"/>
          <p:cNvGraphicFramePr>
            <a:graphicFrameLocks noChangeAspect="1"/>
          </p:cNvGraphicFramePr>
          <p:nvPr/>
        </p:nvGraphicFramePr>
        <p:xfrm>
          <a:off x="381000" y="228600"/>
          <a:ext cx="696913" cy="1828800"/>
        </p:xfrm>
        <a:graphic>
          <a:graphicData uri="http://schemas.openxmlformats.org/presentationml/2006/ole">
            <p:oleObj spid="_x0000_s39940" name="Фотография Photo Editor" r:id="rId5" imgW="3266667" imgH="8573697" progId="">
              <p:embed/>
            </p:oleObj>
          </a:graphicData>
        </a:graphic>
      </p:graphicFrame>
      <p:grpSp>
        <p:nvGrpSpPr>
          <p:cNvPr id="39941" name="Group 6"/>
          <p:cNvGrpSpPr>
            <a:grpSpLocks/>
          </p:cNvGrpSpPr>
          <p:nvPr/>
        </p:nvGrpSpPr>
        <p:grpSpPr bwMode="auto">
          <a:xfrm>
            <a:off x="0" y="5013325"/>
            <a:ext cx="9467850" cy="2028825"/>
            <a:chOff x="-398" y="4034"/>
            <a:chExt cx="13002" cy="10696"/>
          </a:xfrm>
        </p:grpSpPr>
        <p:grpSp>
          <p:nvGrpSpPr>
            <p:cNvPr id="39943" name="Group 7"/>
            <p:cNvGrpSpPr>
              <a:grpSpLocks/>
            </p:cNvGrpSpPr>
            <p:nvPr/>
          </p:nvGrpSpPr>
          <p:grpSpPr bwMode="auto">
            <a:xfrm>
              <a:off x="-398" y="8243"/>
              <a:ext cx="13002" cy="6487"/>
              <a:chOff x="-398" y="8243"/>
              <a:chExt cx="13002" cy="6487"/>
            </a:xfrm>
          </p:grpSpPr>
          <p:sp>
            <p:nvSpPr>
              <p:cNvPr id="39951" name="AutoShape 8"/>
              <p:cNvSpPr>
                <a:spLocks noChangeArrowheads="1"/>
              </p:cNvSpPr>
              <p:nvPr/>
            </p:nvSpPr>
            <p:spPr bwMode="auto">
              <a:xfrm>
                <a:off x="-398" y="8243"/>
                <a:ext cx="13002" cy="5760"/>
              </a:xfrm>
              <a:prstGeom prst="wave">
                <a:avLst>
                  <a:gd name="adj1" fmla="val 13005"/>
                  <a:gd name="adj2" fmla="val 7787"/>
                </a:avLst>
              </a:pr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39952" name="Group 9"/>
              <p:cNvGrpSpPr>
                <a:grpSpLocks/>
              </p:cNvGrpSpPr>
              <p:nvPr/>
            </p:nvGrpSpPr>
            <p:grpSpPr bwMode="auto">
              <a:xfrm>
                <a:off x="-398" y="8675"/>
                <a:ext cx="12630" cy="6055"/>
                <a:chOff x="-398" y="8675"/>
                <a:chExt cx="12630" cy="6055"/>
              </a:xfrm>
            </p:grpSpPr>
            <p:sp>
              <p:nvSpPr>
                <p:cNvPr id="39953" name="AutoShape 10"/>
                <p:cNvSpPr>
                  <a:spLocks noChangeArrowheads="1"/>
                </p:cNvSpPr>
                <p:nvPr/>
              </p:nvSpPr>
              <p:spPr bwMode="auto">
                <a:xfrm>
                  <a:off x="-8" y="8675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95B3D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9954" name="AutoShape 11"/>
                <p:cNvSpPr>
                  <a:spLocks noChangeArrowheads="1"/>
                </p:cNvSpPr>
                <p:nvPr/>
              </p:nvSpPr>
              <p:spPr bwMode="auto">
                <a:xfrm>
                  <a:off x="-398" y="8970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365F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39944" name="Group 12"/>
            <p:cNvGrpSpPr>
              <a:grpSpLocks/>
            </p:cNvGrpSpPr>
            <p:nvPr/>
          </p:nvGrpSpPr>
          <p:grpSpPr bwMode="auto">
            <a:xfrm>
              <a:off x="-398" y="4034"/>
              <a:ext cx="4020" cy="7295"/>
              <a:chOff x="-398" y="4034"/>
              <a:chExt cx="4020" cy="7295"/>
            </a:xfrm>
          </p:grpSpPr>
          <p:grpSp>
            <p:nvGrpSpPr>
              <p:cNvPr id="39945" name="Group 13"/>
              <p:cNvGrpSpPr>
                <a:grpSpLocks/>
              </p:cNvGrpSpPr>
              <p:nvPr/>
            </p:nvGrpSpPr>
            <p:grpSpPr bwMode="auto">
              <a:xfrm>
                <a:off x="-249" y="4034"/>
                <a:ext cx="3871" cy="7295"/>
                <a:chOff x="-346" y="3699"/>
                <a:chExt cx="3864" cy="7500"/>
              </a:xfrm>
            </p:grpSpPr>
            <p:sp>
              <p:nvSpPr>
                <p:cNvPr id="39949" name="Freeform 14"/>
                <p:cNvSpPr>
                  <a:spLocks/>
                </p:cNvSpPr>
                <p:nvPr/>
              </p:nvSpPr>
              <p:spPr bwMode="auto">
                <a:xfrm>
                  <a:off x="-346" y="4765"/>
                  <a:ext cx="3864" cy="6434"/>
                </a:xfrm>
                <a:custGeom>
                  <a:avLst/>
                  <a:gdLst>
                    <a:gd name="T0" fmla="*/ 2542 w 4856"/>
                    <a:gd name="T1" fmla="*/ 12 h 12159"/>
                    <a:gd name="T2" fmla="*/ 2864 w 4856"/>
                    <a:gd name="T3" fmla="*/ 365 h 12159"/>
                    <a:gd name="T4" fmla="*/ 3054 w 4856"/>
                    <a:gd name="T5" fmla="*/ 801 h 12159"/>
                    <a:gd name="T6" fmla="*/ 2987 w 4856"/>
                    <a:gd name="T7" fmla="*/ 1238 h 12159"/>
                    <a:gd name="T8" fmla="*/ 2608 w 4856"/>
                    <a:gd name="T9" fmla="*/ 1619 h 12159"/>
                    <a:gd name="T10" fmla="*/ 1563 w 4856"/>
                    <a:gd name="T11" fmla="*/ 1994 h 12159"/>
                    <a:gd name="T12" fmla="*/ 839 w 4856"/>
                    <a:gd name="T13" fmla="*/ 2321 h 12159"/>
                    <a:gd name="T14" fmla="*/ 398 w 4856"/>
                    <a:gd name="T15" fmla="*/ 2690 h 12159"/>
                    <a:gd name="T16" fmla="*/ 316 w 4856"/>
                    <a:gd name="T17" fmla="*/ 3037 h 12159"/>
                    <a:gd name="T18" fmla="*/ 463 w 4856"/>
                    <a:gd name="T19" fmla="*/ 3363 h 12159"/>
                    <a:gd name="T20" fmla="*/ 70 w 4856"/>
                    <a:gd name="T21" fmla="*/ 2792 h 12159"/>
                    <a:gd name="T22" fmla="*/ 54 w 4856"/>
                    <a:gd name="T23" fmla="*/ 2220 h 12159"/>
                    <a:gd name="T24" fmla="*/ 398 w 4856"/>
                    <a:gd name="T25" fmla="*/ 1793 h 12159"/>
                    <a:gd name="T26" fmla="*/ 1050 w 4856"/>
                    <a:gd name="T27" fmla="*/ 1482 h 12159"/>
                    <a:gd name="T28" fmla="*/ 1971 w 4856"/>
                    <a:gd name="T29" fmla="*/ 1158 h 12159"/>
                    <a:gd name="T30" fmla="*/ 2550 w 4856"/>
                    <a:gd name="T31" fmla="*/ 701 h 12159"/>
                    <a:gd name="T32" fmla="*/ 2673 w 4856"/>
                    <a:gd name="T33" fmla="*/ 237 h 12159"/>
                    <a:gd name="T34" fmla="*/ 2542 w 4856"/>
                    <a:gd name="T35" fmla="*/ 12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9950" name="Freeform 15"/>
                <p:cNvSpPr>
                  <a:spLocks/>
                </p:cNvSpPr>
                <p:nvPr/>
              </p:nvSpPr>
              <p:spPr bwMode="auto">
                <a:xfrm>
                  <a:off x="1058" y="3699"/>
                  <a:ext cx="1579" cy="3954"/>
                </a:xfrm>
                <a:custGeom>
                  <a:avLst/>
                  <a:gdLst>
                    <a:gd name="T0" fmla="*/ 424 w 4856"/>
                    <a:gd name="T1" fmla="*/ 5 h 12159"/>
                    <a:gd name="T2" fmla="*/ 478 w 4856"/>
                    <a:gd name="T3" fmla="*/ 138 h 12159"/>
                    <a:gd name="T4" fmla="*/ 510 w 4856"/>
                    <a:gd name="T5" fmla="*/ 303 h 12159"/>
                    <a:gd name="T6" fmla="*/ 499 w 4856"/>
                    <a:gd name="T7" fmla="*/ 468 h 12159"/>
                    <a:gd name="T8" fmla="*/ 435 w 4856"/>
                    <a:gd name="T9" fmla="*/ 611 h 12159"/>
                    <a:gd name="T10" fmla="*/ 261 w 4856"/>
                    <a:gd name="T11" fmla="*/ 753 h 12159"/>
                    <a:gd name="T12" fmla="*/ 140 w 4856"/>
                    <a:gd name="T13" fmla="*/ 877 h 12159"/>
                    <a:gd name="T14" fmla="*/ 66 w 4856"/>
                    <a:gd name="T15" fmla="*/ 1016 h 12159"/>
                    <a:gd name="T16" fmla="*/ 53 w 4856"/>
                    <a:gd name="T17" fmla="*/ 1147 h 12159"/>
                    <a:gd name="T18" fmla="*/ 77 w 4856"/>
                    <a:gd name="T19" fmla="*/ 1270 h 12159"/>
                    <a:gd name="T20" fmla="*/ 12 w 4856"/>
                    <a:gd name="T21" fmla="*/ 1054 h 12159"/>
                    <a:gd name="T22" fmla="*/ 9 w 4856"/>
                    <a:gd name="T23" fmla="*/ 838 h 12159"/>
                    <a:gd name="T24" fmla="*/ 66 w 4856"/>
                    <a:gd name="T25" fmla="*/ 677 h 12159"/>
                    <a:gd name="T26" fmla="*/ 175 w 4856"/>
                    <a:gd name="T27" fmla="*/ 560 h 12159"/>
                    <a:gd name="T28" fmla="*/ 329 w 4856"/>
                    <a:gd name="T29" fmla="*/ 437 h 12159"/>
                    <a:gd name="T30" fmla="*/ 426 w 4856"/>
                    <a:gd name="T31" fmla="*/ 265 h 12159"/>
                    <a:gd name="T32" fmla="*/ 446 w 4856"/>
                    <a:gd name="T33" fmla="*/ 89 h 12159"/>
                    <a:gd name="T34" fmla="*/ 424 w 4856"/>
                    <a:gd name="T35" fmla="*/ 5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39946" name="Group 16"/>
              <p:cNvGrpSpPr>
                <a:grpSpLocks/>
              </p:cNvGrpSpPr>
              <p:nvPr/>
            </p:nvGrpSpPr>
            <p:grpSpPr bwMode="auto">
              <a:xfrm>
                <a:off x="-398" y="4128"/>
                <a:ext cx="3719" cy="6988"/>
                <a:chOff x="-445" y="3502"/>
                <a:chExt cx="3713" cy="7183"/>
              </a:xfrm>
            </p:grpSpPr>
            <p:sp>
              <p:nvSpPr>
                <p:cNvPr id="39947" name="Freeform 17"/>
                <p:cNvSpPr>
                  <a:spLocks/>
                </p:cNvSpPr>
                <p:nvPr/>
              </p:nvSpPr>
              <p:spPr bwMode="auto">
                <a:xfrm>
                  <a:off x="-445" y="4590"/>
                  <a:ext cx="3713" cy="6095"/>
                </a:xfrm>
                <a:custGeom>
                  <a:avLst/>
                  <a:gdLst>
                    <a:gd name="T0" fmla="*/ 2347 w 4856"/>
                    <a:gd name="T1" fmla="*/ 11 h 12159"/>
                    <a:gd name="T2" fmla="*/ 2644 w 4856"/>
                    <a:gd name="T3" fmla="*/ 327 h 12159"/>
                    <a:gd name="T4" fmla="*/ 2820 w 4856"/>
                    <a:gd name="T5" fmla="*/ 719 h 12159"/>
                    <a:gd name="T6" fmla="*/ 2758 w 4856"/>
                    <a:gd name="T7" fmla="*/ 1111 h 12159"/>
                    <a:gd name="T8" fmla="*/ 2408 w 4856"/>
                    <a:gd name="T9" fmla="*/ 1453 h 12159"/>
                    <a:gd name="T10" fmla="*/ 1443 w 4856"/>
                    <a:gd name="T11" fmla="*/ 1790 h 12159"/>
                    <a:gd name="T12" fmla="*/ 775 w 4856"/>
                    <a:gd name="T13" fmla="*/ 2083 h 12159"/>
                    <a:gd name="T14" fmla="*/ 367 w 4856"/>
                    <a:gd name="T15" fmla="*/ 2414 h 12159"/>
                    <a:gd name="T16" fmla="*/ 292 w 4856"/>
                    <a:gd name="T17" fmla="*/ 2726 h 12159"/>
                    <a:gd name="T18" fmla="*/ 428 w 4856"/>
                    <a:gd name="T19" fmla="*/ 3018 h 12159"/>
                    <a:gd name="T20" fmla="*/ 65 w 4856"/>
                    <a:gd name="T21" fmla="*/ 2505 h 12159"/>
                    <a:gd name="T22" fmla="*/ 50 w 4856"/>
                    <a:gd name="T23" fmla="*/ 1992 h 12159"/>
                    <a:gd name="T24" fmla="*/ 367 w 4856"/>
                    <a:gd name="T25" fmla="*/ 1609 h 12159"/>
                    <a:gd name="T26" fmla="*/ 970 w 4856"/>
                    <a:gd name="T27" fmla="*/ 1330 h 12159"/>
                    <a:gd name="T28" fmla="*/ 1820 w 4856"/>
                    <a:gd name="T29" fmla="*/ 1040 h 12159"/>
                    <a:gd name="T30" fmla="*/ 2355 w 4856"/>
                    <a:gd name="T31" fmla="*/ 629 h 12159"/>
                    <a:gd name="T32" fmla="*/ 2467 w 4856"/>
                    <a:gd name="T33" fmla="*/ 213 h 12159"/>
                    <a:gd name="T34" fmla="*/ 2347 w 4856"/>
                    <a:gd name="T35" fmla="*/ 11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9948" name="Freeform 18"/>
                <p:cNvSpPr>
                  <a:spLocks/>
                </p:cNvSpPr>
                <p:nvPr/>
              </p:nvSpPr>
              <p:spPr bwMode="auto">
                <a:xfrm>
                  <a:off x="-95" y="3500"/>
                  <a:ext cx="2505" cy="3957"/>
                </a:xfrm>
                <a:custGeom>
                  <a:avLst/>
                  <a:gdLst>
                    <a:gd name="T0" fmla="*/ 4014 w 4856"/>
                    <a:gd name="T1" fmla="*/ 44 h 12159"/>
                    <a:gd name="T2" fmla="*/ 4523 w 4856"/>
                    <a:gd name="T3" fmla="*/ 1302 h 12159"/>
                    <a:gd name="T4" fmla="*/ 4823 w 4856"/>
                    <a:gd name="T5" fmla="*/ 2862 h 12159"/>
                    <a:gd name="T6" fmla="*/ 4718 w 4856"/>
                    <a:gd name="T7" fmla="*/ 4422 h 12159"/>
                    <a:gd name="T8" fmla="*/ 4118 w 4856"/>
                    <a:gd name="T9" fmla="*/ 5782 h 12159"/>
                    <a:gd name="T10" fmla="*/ 2468 w 4856"/>
                    <a:gd name="T11" fmla="*/ 7122 h 12159"/>
                    <a:gd name="T12" fmla="*/ 1326 w 4856"/>
                    <a:gd name="T13" fmla="*/ 8290 h 12159"/>
                    <a:gd name="T14" fmla="*/ 628 w 4856"/>
                    <a:gd name="T15" fmla="*/ 9608 h 12159"/>
                    <a:gd name="T16" fmla="*/ 499 w 4856"/>
                    <a:gd name="T17" fmla="*/ 10848 h 12159"/>
                    <a:gd name="T18" fmla="*/ 732 w 4856"/>
                    <a:gd name="T19" fmla="*/ 12012 h 12159"/>
                    <a:gd name="T20" fmla="*/ 111 w 4856"/>
                    <a:gd name="T21" fmla="*/ 9970 h 12159"/>
                    <a:gd name="T22" fmla="*/ 85 w 4856"/>
                    <a:gd name="T23" fmla="*/ 7928 h 12159"/>
                    <a:gd name="T24" fmla="*/ 628 w 4856"/>
                    <a:gd name="T25" fmla="*/ 6403 h 12159"/>
                    <a:gd name="T26" fmla="*/ 1658 w 4856"/>
                    <a:gd name="T27" fmla="*/ 5292 h 12159"/>
                    <a:gd name="T28" fmla="*/ 3113 w 4856"/>
                    <a:gd name="T29" fmla="*/ 4137 h 12159"/>
                    <a:gd name="T30" fmla="*/ 4028 w 4856"/>
                    <a:gd name="T31" fmla="*/ 2502 h 12159"/>
                    <a:gd name="T32" fmla="*/ 4221 w 4856"/>
                    <a:gd name="T33" fmla="*/ 845 h 12159"/>
                    <a:gd name="T34" fmla="*/ 4014 w 4856"/>
                    <a:gd name="T35" fmla="*/ 44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4F81BD"/>
                </a:solidFill>
                <a:ln w="38100" cmpd="sng">
                  <a:solidFill>
                    <a:srgbClr val="F2F2F2"/>
                  </a:solidFill>
                  <a:prstDash val="solid"/>
                  <a:round/>
                  <a:headEnd/>
                  <a:tailEnd/>
                </a:ln>
                <a:effectLst>
                  <a:outerShdw dist="28398" dir="3806097" algn="ctr" rotWithShape="0">
                    <a:srgbClr val="243F60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graphicFrame>
        <p:nvGraphicFramePr>
          <p:cNvPr id="39942" name="Object 9"/>
          <p:cNvGraphicFramePr>
            <a:graphicFrameLocks noChangeAspect="1"/>
          </p:cNvGraphicFramePr>
          <p:nvPr/>
        </p:nvGraphicFramePr>
        <p:xfrm>
          <a:off x="8243888" y="115888"/>
          <a:ext cx="792162" cy="882650"/>
        </p:xfrm>
        <a:graphic>
          <a:graphicData uri="http://schemas.openxmlformats.org/presentationml/2006/ole">
            <p:oleObj spid="_x0000_s39942" name="Document" r:id="rId6" imgW="2679192" imgH="2980944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63" name="Rectangle 6"/>
          <p:cNvSpPr>
            <a:spLocks noChangeArrowheads="1"/>
          </p:cNvSpPr>
          <p:nvPr/>
        </p:nvSpPr>
        <p:spPr bwMode="auto">
          <a:xfrm>
            <a:off x="179388" y="1412875"/>
            <a:ext cx="85693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5000"/>
              </a:spcBef>
              <a:buClr>
                <a:srgbClr val="C0504D"/>
              </a:buClr>
              <a:buSzPct val="80000"/>
              <a:buFont typeface="Wingdings" pitchFamily="2" charset="2"/>
              <a:buNone/>
            </a:pPr>
            <a:r>
              <a:rPr lang="ru-RU" sz="2000" b="1">
                <a:solidFill>
                  <a:srgbClr val="000000"/>
                </a:solidFill>
                <a:latin typeface="Arial" charset="0"/>
              </a:rPr>
              <a:t>«…   </a:t>
            </a:r>
            <a:r>
              <a:rPr lang="ru-RU" sz="2800" b="1">
                <a:solidFill>
                  <a:srgbClr val="000000"/>
                </a:solidFill>
                <a:latin typeface="Arial" charset="0"/>
              </a:rPr>
              <a:t>одной из важнейших функций охраняемых территорий становится повышение уровня жизни местных сообществ и их обеспечение различными социальными благами».</a:t>
            </a:r>
            <a:endParaRPr lang="en-US" sz="2800" b="1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25000"/>
              </a:spcBef>
              <a:buClr>
                <a:srgbClr val="C0504D"/>
              </a:buClr>
              <a:buSzPct val="80000"/>
              <a:buFont typeface="Wingdings" pitchFamily="2" charset="2"/>
              <a:buNone/>
            </a:pPr>
            <a:endParaRPr lang="en-US" sz="17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964" name="Text Box 7"/>
          <p:cNvSpPr txBox="1">
            <a:spLocks noChangeArrowheads="1"/>
          </p:cNvSpPr>
          <p:nvPr/>
        </p:nvSpPr>
        <p:spPr bwMode="auto">
          <a:xfrm>
            <a:off x="1547813" y="476250"/>
            <a:ext cx="684053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ru-RU" b="1">
                <a:solidFill>
                  <a:srgbClr val="666633"/>
                </a:solidFill>
                <a:latin typeface="Arial" charset="0"/>
              </a:rPr>
              <a:t>БЛАГА СКВОЗЬ ГРАНИЦЫ</a:t>
            </a:r>
            <a:endParaRPr kumimoji="1" lang="en-GB" b="1">
              <a:solidFill>
                <a:srgbClr val="666633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kumimoji="1" lang="en-US" b="1">
              <a:solidFill>
                <a:srgbClr val="666633"/>
              </a:solidFill>
              <a:latin typeface="Arial" charset="0"/>
            </a:endParaRPr>
          </a:p>
        </p:txBody>
      </p:sp>
      <p:pic>
        <p:nvPicPr>
          <p:cNvPr id="40965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333375"/>
            <a:ext cx="809625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 Box 34"/>
          <p:cNvSpPr txBox="1">
            <a:spLocks noChangeArrowheads="1"/>
          </p:cNvSpPr>
          <p:nvPr/>
        </p:nvSpPr>
        <p:spPr bwMode="auto">
          <a:xfrm>
            <a:off x="3214688" y="4429125"/>
            <a:ext cx="5616575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rgbClr val="000000"/>
                </a:solidFill>
                <a:latin typeface="Arial" charset="0"/>
              </a:rPr>
              <a:t>«Дурбанский аккорд» </a:t>
            </a:r>
          </a:p>
          <a:p>
            <a:r>
              <a:rPr lang="ru-RU" i="1">
                <a:solidFill>
                  <a:srgbClr val="000000"/>
                </a:solidFill>
                <a:latin typeface="Arial" charset="0"/>
              </a:rPr>
              <a:t>(материалы </a:t>
            </a:r>
          </a:p>
          <a:p>
            <a:r>
              <a:rPr lang="en-GB" i="1">
                <a:solidFill>
                  <a:srgbClr val="000000"/>
                </a:solidFill>
                <a:latin typeface="Arial" charset="0"/>
              </a:rPr>
              <a:t>V</a:t>
            </a:r>
            <a:r>
              <a:rPr lang="ru-RU" i="1">
                <a:solidFill>
                  <a:srgbClr val="000000"/>
                </a:solidFill>
                <a:latin typeface="Arial" charset="0"/>
              </a:rPr>
              <a:t> Всемирного </a:t>
            </a:r>
          </a:p>
          <a:p>
            <a:r>
              <a:rPr lang="ru-RU" i="1">
                <a:solidFill>
                  <a:srgbClr val="000000"/>
                </a:solidFill>
                <a:latin typeface="Arial" charset="0"/>
              </a:rPr>
              <a:t>конгресса по ООПТ, </a:t>
            </a:r>
          </a:p>
          <a:p>
            <a:r>
              <a:rPr lang="ru-RU" i="1">
                <a:solidFill>
                  <a:srgbClr val="000000"/>
                </a:solidFill>
                <a:latin typeface="Arial" charset="0"/>
              </a:rPr>
              <a:t>2003 ) </a:t>
            </a:r>
            <a:endParaRPr lang="ru-RU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40967" name="Object 9"/>
          <p:cNvGraphicFramePr>
            <a:graphicFrameLocks noChangeAspect="1"/>
          </p:cNvGraphicFramePr>
          <p:nvPr/>
        </p:nvGraphicFramePr>
        <p:xfrm>
          <a:off x="8243888" y="115888"/>
          <a:ext cx="792162" cy="882650"/>
        </p:xfrm>
        <a:graphic>
          <a:graphicData uri="http://schemas.openxmlformats.org/presentationml/2006/ole">
            <p:oleObj spid="_x0000_s40967" name="Document" r:id="rId6" imgW="2679192" imgH="2980944" progId="Word.Document.8">
              <p:embed/>
            </p:oleObj>
          </a:graphicData>
        </a:graphic>
      </p:graphicFrame>
      <p:grpSp>
        <p:nvGrpSpPr>
          <p:cNvPr id="40968" name="Group 6"/>
          <p:cNvGrpSpPr>
            <a:grpSpLocks/>
          </p:cNvGrpSpPr>
          <p:nvPr/>
        </p:nvGrpSpPr>
        <p:grpSpPr bwMode="auto">
          <a:xfrm>
            <a:off x="0" y="5013325"/>
            <a:ext cx="9467850" cy="2028825"/>
            <a:chOff x="-398" y="4034"/>
            <a:chExt cx="13002" cy="10696"/>
          </a:xfrm>
        </p:grpSpPr>
        <p:grpSp>
          <p:nvGrpSpPr>
            <p:cNvPr id="40969" name="Group 7"/>
            <p:cNvGrpSpPr>
              <a:grpSpLocks/>
            </p:cNvGrpSpPr>
            <p:nvPr/>
          </p:nvGrpSpPr>
          <p:grpSpPr bwMode="auto">
            <a:xfrm>
              <a:off x="-398" y="8243"/>
              <a:ext cx="13002" cy="6487"/>
              <a:chOff x="-398" y="8243"/>
              <a:chExt cx="13002" cy="6487"/>
            </a:xfrm>
          </p:grpSpPr>
          <p:sp>
            <p:nvSpPr>
              <p:cNvPr id="40977" name="AutoShape 8"/>
              <p:cNvSpPr>
                <a:spLocks noChangeArrowheads="1"/>
              </p:cNvSpPr>
              <p:nvPr/>
            </p:nvSpPr>
            <p:spPr bwMode="auto">
              <a:xfrm>
                <a:off x="-398" y="8243"/>
                <a:ext cx="13002" cy="5760"/>
              </a:xfrm>
              <a:prstGeom prst="wave">
                <a:avLst>
                  <a:gd name="adj1" fmla="val 13005"/>
                  <a:gd name="adj2" fmla="val 7787"/>
                </a:avLst>
              </a:pr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40978" name="Group 9"/>
              <p:cNvGrpSpPr>
                <a:grpSpLocks/>
              </p:cNvGrpSpPr>
              <p:nvPr/>
            </p:nvGrpSpPr>
            <p:grpSpPr bwMode="auto">
              <a:xfrm>
                <a:off x="-398" y="8675"/>
                <a:ext cx="12630" cy="6055"/>
                <a:chOff x="-398" y="8675"/>
                <a:chExt cx="12630" cy="6055"/>
              </a:xfrm>
            </p:grpSpPr>
            <p:sp>
              <p:nvSpPr>
                <p:cNvPr id="40979" name="AutoShape 10"/>
                <p:cNvSpPr>
                  <a:spLocks noChangeArrowheads="1"/>
                </p:cNvSpPr>
                <p:nvPr/>
              </p:nvSpPr>
              <p:spPr bwMode="auto">
                <a:xfrm>
                  <a:off x="-8" y="8675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95B3D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40980" name="AutoShape 11"/>
                <p:cNvSpPr>
                  <a:spLocks noChangeArrowheads="1"/>
                </p:cNvSpPr>
                <p:nvPr/>
              </p:nvSpPr>
              <p:spPr bwMode="auto">
                <a:xfrm>
                  <a:off x="-398" y="8970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365F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40970" name="Group 12"/>
            <p:cNvGrpSpPr>
              <a:grpSpLocks/>
            </p:cNvGrpSpPr>
            <p:nvPr/>
          </p:nvGrpSpPr>
          <p:grpSpPr bwMode="auto">
            <a:xfrm>
              <a:off x="-398" y="4034"/>
              <a:ext cx="4020" cy="7295"/>
              <a:chOff x="-398" y="4034"/>
              <a:chExt cx="4020" cy="7295"/>
            </a:xfrm>
          </p:grpSpPr>
          <p:grpSp>
            <p:nvGrpSpPr>
              <p:cNvPr id="40971" name="Group 13"/>
              <p:cNvGrpSpPr>
                <a:grpSpLocks/>
              </p:cNvGrpSpPr>
              <p:nvPr/>
            </p:nvGrpSpPr>
            <p:grpSpPr bwMode="auto">
              <a:xfrm>
                <a:off x="-249" y="4034"/>
                <a:ext cx="3871" cy="7295"/>
                <a:chOff x="-346" y="3699"/>
                <a:chExt cx="3864" cy="7500"/>
              </a:xfrm>
            </p:grpSpPr>
            <p:sp>
              <p:nvSpPr>
                <p:cNvPr id="40975" name="Freeform 14"/>
                <p:cNvSpPr>
                  <a:spLocks/>
                </p:cNvSpPr>
                <p:nvPr/>
              </p:nvSpPr>
              <p:spPr bwMode="auto">
                <a:xfrm>
                  <a:off x="-346" y="4765"/>
                  <a:ext cx="3864" cy="6434"/>
                </a:xfrm>
                <a:custGeom>
                  <a:avLst/>
                  <a:gdLst>
                    <a:gd name="T0" fmla="*/ 2542 w 4856"/>
                    <a:gd name="T1" fmla="*/ 12 h 12159"/>
                    <a:gd name="T2" fmla="*/ 2864 w 4856"/>
                    <a:gd name="T3" fmla="*/ 365 h 12159"/>
                    <a:gd name="T4" fmla="*/ 3054 w 4856"/>
                    <a:gd name="T5" fmla="*/ 801 h 12159"/>
                    <a:gd name="T6" fmla="*/ 2987 w 4856"/>
                    <a:gd name="T7" fmla="*/ 1238 h 12159"/>
                    <a:gd name="T8" fmla="*/ 2608 w 4856"/>
                    <a:gd name="T9" fmla="*/ 1619 h 12159"/>
                    <a:gd name="T10" fmla="*/ 1563 w 4856"/>
                    <a:gd name="T11" fmla="*/ 1994 h 12159"/>
                    <a:gd name="T12" fmla="*/ 839 w 4856"/>
                    <a:gd name="T13" fmla="*/ 2321 h 12159"/>
                    <a:gd name="T14" fmla="*/ 398 w 4856"/>
                    <a:gd name="T15" fmla="*/ 2690 h 12159"/>
                    <a:gd name="T16" fmla="*/ 316 w 4856"/>
                    <a:gd name="T17" fmla="*/ 3037 h 12159"/>
                    <a:gd name="T18" fmla="*/ 463 w 4856"/>
                    <a:gd name="T19" fmla="*/ 3363 h 12159"/>
                    <a:gd name="T20" fmla="*/ 70 w 4856"/>
                    <a:gd name="T21" fmla="*/ 2792 h 12159"/>
                    <a:gd name="T22" fmla="*/ 54 w 4856"/>
                    <a:gd name="T23" fmla="*/ 2220 h 12159"/>
                    <a:gd name="T24" fmla="*/ 398 w 4856"/>
                    <a:gd name="T25" fmla="*/ 1793 h 12159"/>
                    <a:gd name="T26" fmla="*/ 1050 w 4856"/>
                    <a:gd name="T27" fmla="*/ 1482 h 12159"/>
                    <a:gd name="T28" fmla="*/ 1971 w 4856"/>
                    <a:gd name="T29" fmla="*/ 1158 h 12159"/>
                    <a:gd name="T30" fmla="*/ 2550 w 4856"/>
                    <a:gd name="T31" fmla="*/ 701 h 12159"/>
                    <a:gd name="T32" fmla="*/ 2673 w 4856"/>
                    <a:gd name="T33" fmla="*/ 237 h 12159"/>
                    <a:gd name="T34" fmla="*/ 2542 w 4856"/>
                    <a:gd name="T35" fmla="*/ 12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0976" name="Freeform 15"/>
                <p:cNvSpPr>
                  <a:spLocks/>
                </p:cNvSpPr>
                <p:nvPr/>
              </p:nvSpPr>
              <p:spPr bwMode="auto">
                <a:xfrm>
                  <a:off x="1058" y="3699"/>
                  <a:ext cx="1579" cy="3954"/>
                </a:xfrm>
                <a:custGeom>
                  <a:avLst/>
                  <a:gdLst>
                    <a:gd name="T0" fmla="*/ 424 w 4856"/>
                    <a:gd name="T1" fmla="*/ 5 h 12159"/>
                    <a:gd name="T2" fmla="*/ 478 w 4856"/>
                    <a:gd name="T3" fmla="*/ 138 h 12159"/>
                    <a:gd name="T4" fmla="*/ 510 w 4856"/>
                    <a:gd name="T5" fmla="*/ 303 h 12159"/>
                    <a:gd name="T6" fmla="*/ 499 w 4856"/>
                    <a:gd name="T7" fmla="*/ 468 h 12159"/>
                    <a:gd name="T8" fmla="*/ 435 w 4856"/>
                    <a:gd name="T9" fmla="*/ 611 h 12159"/>
                    <a:gd name="T10" fmla="*/ 261 w 4856"/>
                    <a:gd name="T11" fmla="*/ 753 h 12159"/>
                    <a:gd name="T12" fmla="*/ 140 w 4856"/>
                    <a:gd name="T13" fmla="*/ 877 h 12159"/>
                    <a:gd name="T14" fmla="*/ 66 w 4856"/>
                    <a:gd name="T15" fmla="*/ 1016 h 12159"/>
                    <a:gd name="T16" fmla="*/ 53 w 4856"/>
                    <a:gd name="T17" fmla="*/ 1147 h 12159"/>
                    <a:gd name="T18" fmla="*/ 77 w 4856"/>
                    <a:gd name="T19" fmla="*/ 1270 h 12159"/>
                    <a:gd name="T20" fmla="*/ 12 w 4856"/>
                    <a:gd name="T21" fmla="*/ 1054 h 12159"/>
                    <a:gd name="T22" fmla="*/ 9 w 4856"/>
                    <a:gd name="T23" fmla="*/ 838 h 12159"/>
                    <a:gd name="T24" fmla="*/ 66 w 4856"/>
                    <a:gd name="T25" fmla="*/ 677 h 12159"/>
                    <a:gd name="T26" fmla="*/ 175 w 4856"/>
                    <a:gd name="T27" fmla="*/ 560 h 12159"/>
                    <a:gd name="T28" fmla="*/ 329 w 4856"/>
                    <a:gd name="T29" fmla="*/ 437 h 12159"/>
                    <a:gd name="T30" fmla="*/ 426 w 4856"/>
                    <a:gd name="T31" fmla="*/ 265 h 12159"/>
                    <a:gd name="T32" fmla="*/ 446 w 4856"/>
                    <a:gd name="T33" fmla="*/ 89 h 12159"/>
                    <a:gd name="T34" fmla="*/ 424 w 4856"/>
                    <a:gd name="T35" fmla="*/ 5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0972" name="Group 16"/>
              <p:cNvGrpSpPr>
                <a:grpSpLocks/>
              </p:cNvGrpSpPr>
              <p:nvPr/>
            </p:nvGrpSpPr>
            <p:grpSpPr bwMode="auto">
              <a:xfrm>
                <a:off x="-398" y="4128"/>
                <a:ext cx="3719" cy="6988"/>
                <a:chOff x="-445" y="3502"/>
                <a:chExt cx="3713" cy="7183"/>
              </a:xfrm>
            </p:grpSpPr>
            <p:sp>
              <p:nvSpPr>
                <p:cNvPr id="40973" name="Freeform 17"/>
                <p:cNvSpPr>
                  <a:spLocks/>
                </p:cNvSpPr>
                <p:nvPr/>
              </p:nvSpPr>
              <p:spPr bwMode="auto">
                <a:xfrm>
                  <a:off x="-445" y="4590"/>
                  <a:ext cx="3713" cy="6095"/>
                </a:xfrm>
                <a:custGeom>
                  <a:avLst/>
                  <a:gdLst>
                    <a:gd name="T0" fmla="*/ 2347 w 4856"/>
                    <a:gd name="T1" fmla="*/ 11 h 12159"/>
                    <a:gd name="T2" fmla="*/ 2644 w 4856"/>
                    <a:gd name="T3" fmla="*/ 327 h 12159"/>
                    <a:gd name="T4" fmla="*/ 2820 w 4856"/>
                    <a:gd name="T5" fmla="*/ 719 h 12159"/>
                    <a:gd name="T6" fmla="*/ 2758 w 4856"/>
                    <a:gd name="T7" fmla="*/ 1111 h 12159"/>
                    <a:gd name="T8" fmla="*/ 2408 w 4856"/>
                    <a:gd name="T9" fmla="*/ 1453 h 12159"/>
                    <a:gd name="T10" fmla="*/ 1443 w 4856"/>
                    <a:gd name="T11" fmla="*/ 1790 h 12159"/>
                    <a:gd name="T12" fmla="*/ 775 w 4856"/>
                    <a:gd name="T13" fmla="*/ 2083 h 12159"/>
                    <a:gd name="T14" fmla="*/ 367 w 4856"/>
                    <a:gd name="T15" fmla="*/ 2414 h 12159"/>
                    <a:gd name="T16" fmla="*/ 292 w 4856"/>
                    <a:gd name="T17" fmla="*/ 2726 h 12159"/>
                    <a:gd name="T18" fmla="*/ 428 w 4856"/>
                    <a:gd name="T19" fmla="*/ 3018 h 12159"/>
                    <a:gd name="T20" fmla="*/ 65 w 4856"/>
                    <a:gd name="T21" fmla="*/ 2505 h 12159"/>
                    <a:gd name="T22" fmla="*/ 50 w 4856"/>
                    <a:gd name="T23" fmla="*/ 1992 h 12159"/>
                    <a:gd name="T24" fmla="*/ 367 w 4856"/>
                    <a:gd name="T25" fmla="*/ 1609 h 12159"/>
                    <a:gd name="T26" fmla="*/ 970 w 4856"/>
                    <a:gd name="T27" fmla="*/ 1330 h 12159"/>
                    <a:gd name="T28" fmla="*/ 1820 w 4856"/>
                    <a:gd name="T29" fmla="*/ 1040 h 12159"/>
                    <a:gd name="T30" fmla="*/ 2355 w 4856"/>
                    <a:gd name="T31" fmla="*/ 629 h 12159"/>
                    <a:gd name="T32" fmla="*/ 2467 w 4856"/>
                    <a:gd name="T33" fmla="*/ 213 h 12159"/>
                    <a:gd name="T34" fmla="*/ 2347 w 4856"/>
                    <a:gd name="T35" fmla="*/ 11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0974" name="Freeform 18"/>
                <p:cNvSpPr>
                  <a:spLocks/>
                </p:cNvSpPr>
                <p:nvPr/>
              </p:nvSpPr>
              <p:spPr bwMode="auto">
                <a:xfrm>
                  <a:off x="-95" y="3500"/>
                  <a:ext cx="2505" cy="3957"/>
                </a:xfrm>
                <a:custGeom>
                  <a:avLst/>
                  <a:gdLst>
                    <a:gd name="T0" fmla="*/ 4014 w 4856"/>
                    <a:gd name="T1" fmla="*/ 44 h 12159"/>
                    <a:gd name="T2" fmla="*/ 4523 w 4856"/>
                    <a:gd name="T3" fmla="*/ 1302 h 12159"/>
                    <a:gd name="T4" fmla="*/ 4823 w 4856"/>
                    <a:gd name="T5" fmla="*/ 2862 h 12159"/>
                    <a:gd name="T6" fmla="*/ 4718 w 4856"/>
                    <a:gd name="T7" fmla="*/ 4422 h 12159"/>
                    <a:gd name="T8" fmla="*/ 4118 w 4856"/>
                    <a:gd name="T9" fmla="*/ 5782 h 12159"/>
                    <a:gd name="T10" fmla="*/ 2468 w 4856"/>
                    <a:gd name="T11" fmla="*/ 7122 h 12159"/>
                    <a:gd name="T12" fmla="*/ 1326 w 4856"/>
                    <a:gd name="T13" fmla="*/ 8290 h 12159"/>
                    <a:gd name="T14" fmla="*/ 628 w 4856"/>
                    <a:gd name="T15" fmla="*/ 9608 h 12159"/>
                    <a:gd name="T16" fmla="*/ 499 w 4856"/>
                    <a:gd name="T17" fmla="*/ 10848 h 12159"/>
                    <a:gd name="T18" fmla="*/ 732 w 4856"/>
                    <a:gd name="T19" fmla="*/ 12012 h 12159"/>
                    <a:gd name="T20" fmla="*/ 111 w 4856"/>
                    <a:gd name="T21" fmla="*/ 9970 h 12159"/>
                    <a:gd name="T22" fmla="*/ 85 w 4856"/>
                    <a:gd name="T23" fmla="*/ 7928 h 12159"/>
                    <a:gd name="T24" fmla="*/ 628 w 4856"/>
                    <a:gd name="T25" fmla="*/ 6403 h 12159"/>
                    <a:gd name="T26" fmla="*/ 1658 w 4856"/>
                    <a:gd name="T27" fmla="*/ 5292 h 12159"/>
                    <a:gd name="T28" fmla="*/ 3113 w 4856"/>
                    <a:gd name="T29" fmla="*/ 4137 h 12159"/>
                    <a:gd name="T30" fmla="*/ 4028 w 4856"/>
                    <a:gd name="T31" fmla="*/ 2502 h 12159"/>
                    <a:gd name="T32" fmla="*/ 4221 w 4856"/>
                    <a:gd name="T33" fmla="*/ 845 h 12159"/>
                    <a:gd name="T34" fmla="*/ 4014 w 4856"/>
                    <a:gd name="T35" fmla="*/ 44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4F81BD"/>
                </a:solidFill>
                <a:ln w="38100" cmpd="sng">
                  <a:solidFill>
                    <a:srgbClr val="F2F2F2"/>
                  </a:solidFill>
                  <a:prstDash val="solid"/>
                  <a:round/>
                  <a:headEnd/>
                  <a:tailEnd/>
                </a:ln>
                <a:effectLst>
                  <a:outerShdw dist="28398" dir="3806097" algn="ctr" rotWithShape="0">
                    <a:srgbClr val="243F60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98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38238"/>
          </a:xfrm>
        </p:spPr>
        <p:txBody>
          <a:bodyPr/>
          <a:lstStyle/>
          <a:p>
            <a:pPr eaLnBrk="1" hangingPunct="1"/>
            <a:r>
              <a:rPr lang="ru-RU" smtClean="0"/>
              <a:t>Что дают обществу ООПТ?</a:t>
            </a:r>
          </a:p>
        </p:txBody>
      </p:sp>
      <p:sp>
        <p:nvSpPr>
          <p:cNvPr id="41988" name="Содержимое 2"/>
          <p:cNvSpPr>
            <a:spLocks noGrp="1"/>
          </p:cNvSpPr>
          <p:nvPr>
            <p:ph idx="1"/>
          </p:nvPr>
        </p:nvSpPr>
        <p:spPr>
          <a:xfrm>
            <a:off x="107950" y="898525"/>
            <a:ext cx="8928100" cy="4402138"/>
          </a:xfrm>
        </p:spPr>
        <p:txBody>
          <a:bodyPr/>
          <a:lstStyle/>
          <a:p>
            <a:pPr eaLnBrk="1" hangingPunct="1">
              <a:buFontTx/>
              <a:buBlip>
                <a:blip r:embed="rId5"/>
              </a:buBlip>
            </a:pPr>
            <a:r>
              <a:rPr lang="ru-RU" sz="2400" i="1" smtClean="0"/>
              <a:t>Сохраняют живую природу, спасают от вымирания разнообразие видов, сохраняют природное наследие страны и всего мира</a:t>
            </a:r>
            <a:endParaRPr lang="en-US" sz="2400" i="1" smtClean="0">
              <a:latin typeface="Baskerville Old Face" pitchFamily="18" charset="0"/>
            </a:endParaRPr>
          </a:p>
          <a:p>
            <a:pPr eaLnBrk="1" hangingPunct="1">
              <a:buFontTx/>
              <a:buBlip>
                <a:blip r:embed="rId5"/>
              </a:buBlip>
            </a:pPr>
            <a:r>
              <a:rPr lang="ru-RU" sz="2400" i="1" smtClean="0"/>
              <a:t>Являются хранилищем природного генетического материала</a:t>
            </a:r>
          </a:p>
          <a:p>
            <a:pPr eaLnBrk="1" hangingPunct="1">
              <a:buFont typeface="Wingdings 2" pitchFamily="18" charset="2"/>
              <a:buBlip>
                <a:blip r:embed="rId5"/>
              </a:buBlip>
            </a:pPr>
            <a:r>
              <a:rPr lang="ru-RU" sz="2400" i="1" smtClean="0"/>
              <a:t>Вносят существенный вклад в развитие науки, экологическое просвещение населения, в развитие гражданского общества</a:t>
            </a:r>
          </a:p>
          <a:p>
            <a:pPr eaLnBrk="1" hangingPunct="1">
              <a:buFont typeface="Arial" charset="0"/>
              <a:buBlip>
                <a:blip r:embed="rId5"/>
              </a:buBlip>
            </a:pPr>
            <a:r>
              <a:rPr lang="ru-RU" sz="2400" i="1" smtClean="0"/>
              <a:t>Вносят вклад в стабилизацию климата</a:t>
            </a:r>
          </a:p>
          <a:p>
            <a:pPr eaLnBrk="1" hangingPunct="1">
              <a:buFont typeface="Arial" charset="0"/>
              <a:buBlip>
                <a:blip r:embed="rId5"/>
              </a:buBlip>
            </a:pPr>
            <a:r>
              <a:rPr lang="ru-RU" sz="2400" i="1" smtClean="0">
                <a:solidFill>
                  <a:srgbClr val="FF0000"/>
                </a:solidFill>
              </a:rPr>
              <a:t>Обеспечивают чистоту воды, свежий воздух и сберегают иные жизненно необходимые природные ресурсы</a:t>
            </a:r>
            <a:endParaRPr lang="en-US" sz="2400" i="1" smtClean="0">
              <a:solidFill>
                <a:srgbClr val="FF0000"/>
              </a:solidFill>
              <a:latin typeface="Baskerville Old Face" pitchFamily="18" charset="0"/>
            </a:endParaRPr>
          </a:p>
          <a:p>
            <a:pPr eaLnBrk="1" hangingPunct="1">
              <a:buFont typeface="Arial" charset="0"/>
              <a:buBlip>
                <a:blip r:embed="rId5"/>
              </a:buBlip>
            </a:pPr>
            <a:r>
              <a:rPr lang="ru-RU" sz="2400" i="1" smtClean="0">
                <a:solidFill>
                  <a:srgbClr val="FF0000"/>
                </a:solidFill>
              </a:rPr>
              <a:t>Сохраняют здоровую среду для жизни людей</a:t>
            </a:r>
          </a:p>
          <a:p>
            <a:pPr eaLnBrk="1" hangingPunct="1">
              <a:buFont typeface="Wingdings 2" pitchFamily="18" charset="2"/>
              <a:buBlip>
                <a:blip r:embed="rId5"/>
              </a:buBlip>
            </a:pPr>
            <a:endParaRPr lang="ru-RU" sz="2400" i="1" smtClean="0">
              <a:latin typeface="Arial Black" pitchFamily="34" charset="0"/>
            </a:endParaRPr>
          </a:p>
        </p:txBody>
      </p:sp>
      <p:grpSp>
        <p:nvGrpSpPr>
          <p:cNvPr id="41989" name="Group 6"/>
          <p:cNvGrpSpPr>
            <a:grpSpLocks/>
          </p:cNvGrpSpPr>
          <p:nvPr/>
        </p:nvGrpSpPr>
        <p:grpSpPr bwMode="auto">
          <a:xfrm>
            <a:off x="0" y="5013325"/>
            <a:ext cx="9467850" cy="2028825"/>
            <a:chOff x="-398" y="4034"/>
            <a:chExt cx="13002" cy="10696"/>
          </a:xfrm>
        </p:grpSpPr>
        <p:grpSp>
          <p:nvGrpSpPr>
            <p:cNvPr id="41991" name="Group 7"/>
            <p:cNvGrpSpPr>
              <a:grpSpLocks/>
            </p:cNvGrpSpPr>
            <p:nvPr/>
          </p:nvGrpSpPr>
          <p:grpSpPr bwMode="auto">
            <a:xfrm>
              <a:off x="-398" y="8243"/>
              <a:ext cx="13002" cy="6487"/>
              <a:chOff x="-398" y="8243"/>
              <a:chExt cx="13002" cy="6487"/>
            </a:xfrm>
          </p:grpSpPr>
          <p:sp>
            <p:nvSpPr>
              <p:cNvPr id="41999" name="AutoShape 8"/>
              <p:cNvSpPr>
                <a:spLocks noChangeArrowheads="1"/>
              </p:cNvSpPr>
              <p:nvPr/>
            </p:nvSpPr>
            <p:spPr bwMode="auto">
              <a:xfrm>
                <a:off x="-398" y="8243"/>
                <a:ext cx="13002" cy="5760"/>
              </a:xfrm>
              <a:prstGeom prst="wave">
                <a:avLst>
                  <a:gd name="adj1" fmla="val 13005"/>
                  <a:gd name="adj2" fmla="val 7787"/>
                </a:avLst>
              </a:pr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42000" name="Group 9"/>
              <p:cNvGrpSpPr>
                <a:grpSpLocks/>
              </p:cNvGrpSpPr>
              <p:nvPr/>
            </p:nvGrpSpPr>
            <p:grpSpPr bwMode="auto">
              <a:xfrm>
                <a:off x="-398" y="8675"/>
                <a:ext cx="12630" cy="6055"/>
                <a:chOff x="-398" y="8675"/>
                <a:chExt cx="12630" cy="6055"/>
              </a:xfrm>
            </p:grpSpPr>
            <p:sp>
              <p:nvSpPr>
                <p:cNvPr id="42001" name="AutoShape 10"/>
                <p:cNvSpPr>
                  <a:spLocks noChangeArrowheads="1"/>
                </p:cNvSpPr>
                <p:nvPr/>
              </p:nvSpPr>
              <p:spPr bwMode="auto">
                <a:xfrm>
                  <a:off x="-8" y="8675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95B3D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42002" name="AutoShape 11"/>
                <p:cNvSpPr>
                  <a:spLocks noChangeArrowheads="1"/>
                </p:cNvSpPr>
                <p:nvPr/>
              </p:nvSpPr>
              <p:spPr bwMode="auto">
                <a:xfrm>
                  <a:off x="-398" y="8970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365F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41992" name="Group 12"/>
            <p:cNvGrpSpPr>
              <a:grpSpLocks/>
            </p:cNvGrpSpPr>
            <p:nvPr/>
          </p:nvGrpSpPr>
          <p:grpSpPr bwMode="auto">
            <a:xfrm>
              <a:off x="-398" y="4034"/>
              <a:ext cx="4020" cy="7295"/>
              <a:chOff x="-398" y="4034"/>
              <a:chExt cx="4020" cy="7295"/>
            </a:xfrm>
          </p:grpSpPr>
          <p:grpSp>
            <p:nvGrpSpPr>
              <p:cNvPr id="41993" name="Group 13"/>
              <p:cNvGrpSpPr>
                <a:grpSpLocks/>
              </p:cNvGrpSpPr>
              <p:nvPr/>
            </p:nvGrpSpPr>
            <p:grpSpPr bwMode="auto">
              <a:xfrm>
                <a:off x="-249" y="4034"/>
                <a:ext cx="3871" cy="7295"/>
                <a:chOff x="-346" y="3699"/>
                <a:chExt cx="3864" cy="7500"/>
              </a:xfrm>
            </p:grpSpPr>
            <p:sp>
              <p:nvSpPr>
                <p:cNvPr id="41997" name="Freeform 14"/>
                <p:cNvSpPr>
                  <a:spLocks/>
                </p:cNvSpPr>
                <p:nvPr/>
              </p:nvSpPr>
              <p:spPr bwMode="auto">
                <a:xfrm>
                  <a:off x="-346" y="4765"/>
                  <a:ext cx="3864" cy="6434"/>
                </a:xfrm>
                <a:custGeom>
                  <a:avLst/>
                  <a:gdLst>
                    <a:gd name="T0" fmla="*/ 2542 w 4856"/>
                    <a:gd name="T1" fmla="*/ 12 h 12159"/>
                    <a:gd name="T2" fmla="*/ 2864 w 4856"/>
                    <a:gd name="T3" fmla="*/ 365 h 12159"/>
                    <a:gd name="T4" fmla="*/ 3054 w 4856"/>
                    <a:gd name="T5" fmla="*/ 801 h 12159"/>
                    <a:gd name="T6" fmla="*/ 2987 w 4856"/>
                    <a:gd name="T7" fmla="*/ 1238 h 12159"/>
                    <a:gd name="T8" fmla="*/ 2608 w 4856"/>
                    <a:gd name="T9" fmla="*/ 1619 h 12159"/>
                    <a:gd name="T10" fmla="*/ 1563 w 4856"/>
                    <a:gd name="T11" fmla="*/ 1994 h 12159"/>
                    <a:gd name="T12" fmla="*/ 839 w 4856"/>
                    <a:gd name="T13" fmla="*/ 2321 h 12159"/>
                    <a:gd name="T14" fmla="*/ 398 w 4856"/>
                    <a:gd name="T15" fmla="*/ 2690 h 12159"/>
                    <a:gd name="T16" fmla="*/ 316 w 4856"/>
                    <a:gd name="T17" fmla="*/ 3037 h 12159"/>
                    <a:gd name="T18" fmla="*/ 463 w 4856"/>
                    <a:gd name="T19" fmla="*/ 3363 h 12159"/>
                    <a:gd name="T20" fmla="*/ 70 w 4856"/>
                    <a:gd name="T21" fmla="*/ 2792 h 12159"/>
                    <a:gd name="T22" fmla="*/ 54 w 4856"/>
                    <a:gd name="T23" fmla="*/ 2220 h 12159"/>
                    <a:gd name="T24" fmla="*/ 398 w 4856"/>
                    <a:gd name="T25" fmla="*/ 1793 h 12159"/>
                    <a:gd name="T26" fmla="*/ 1050 w 4856"/>
                    <a:gd name="T27" fmla="*/ 1482 h 12159"/>
                    <a:gd name="T28" fmla="*/ 1971 w 4856"/>
                    <a:gd name="T29" fmla="*/ 1158 h 12159"/>
                    <a:gd name="T30" fmla="*/ 2550 w 4856"/>
                    <a:gd name="T31" fmla="*/ 701 h 12159"/>
                    <a:gd name="T32" fmla="*/ 2673 w 4856"/>
                    <a:gd name="T33" fmla="*/ 237 h 12159"/>
                    <a:gd name="T34" fmla="*/ 2542 w 4856"/>
                    <a:gd name="T35" fmla="*/ 12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1998" name="Freeform 15"/>
                <p:cNvSpPr>
                  <a:spLocks/>
                </p:cNvSpPr>
                <p:nvPr/>
              </p:nvSpPr>
              <p:spPr bwMode="auto">
                <a:xfrm>
                  <a:off x="1058" y="3699"/>
                  <a:ext cx="1579" cy="3954"/>
                </a:xfrm>
                <a:custGeom>
                  <a:avLst/>
                  <a:gdLst>
                    <a:gd name="T0" fmla="*/ 424 w 4856"/>
                    <a:gd name="T1" fmla="*/ 5 h 12159"/>
                    <a:gd name="T2" fmla="*/ 478 w 4856"/>
                    <a:gd name="T3" fmla="*/ 138 h 12159"/>
                    <a:gd name="T4" fmla="*/ 510 w 4856"/>
                    <a:gd name="T5" fmla="*/ 303 h 12159"/>
                    <a:gd name="T6" fmla="*/ 499 w 4856"/>
                    <a:gd name="T7" fmla="*/ 468 h 12159"/>
                    <a:gd name="T8" fmla="*/ 435 w 4856"/>
                    <a:gd name="T9" fmla="*/ 611 h 12159"/>
                    <a:gd name="T10" fmla="*/ 261 w 4856"/>
                    <a:gd name="T11" fmla="*/ 753 h 12159"/>
                    <a:gd name="T12" fmla="*/ 140 w 4856"/>
                    <a:gd name="T13" fmla="*/ 877 h 12159"/>
                    <a:gd name="T14" fmla="*/ 66 w 4856"/>
                    <a:gd name="T15" fmla="*/ 1016 h 12159"/>
                    <a:gd name="T16" fmla="*/ 53 w 4856"/>
                    <a:gd name="T17" fmla="*/ 1147 h 12159"/>
                    <a:gd name="T18" fmla="*/ 77 w 4856"/>
                    <a:gd name="T19" fmla="*/ 1270 h 12159"/>
                    <a:gd name="T20" fmla="*/ 12 w 4856"/>
                    <a:gd name="T21" fmla="*/ 1054 h 12159"/>
                    <a:gd name="T22" fmla="*/ 9 w 4856"/>
                    <a:gd name="T23" fmla="*/ 838 h 12159"/>
                    <a:gd name="T24" fmla="*/ 66 w 4856"/>
                    <a:gd name="T25" fmla="*/ 677 h 12159"/>
                    <a:gd name="T26" fmla="*/ 175 w 4856"/>
                    <a:gd name="T27" fmla="*/ 560 h 12159"/>
                    <a:gd name="T28" fmla="*/ 329 w 4856"/>
                    <a:gd name="T29" fmla="*/ 437 h 12159"/>
                    <a:gd name="T30" fmla="*/ 426 w 4856"/>
                    <a:gd name="T31" fmla="*/ 265 h 12159"/>
                    <a:gd name="T32" fmla="*/ 446 w 4856"/>
                    <a:gd name="T33" fmla="*/ 89 h 12159"/>
                    <a:gd name="T34" fmla="*/ 424 w 4856"/>
                    <a:gd name="T35" fmla="*/ 5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1994" name="Group 16"/>
              <p:cNvGrpSpPr>
                <a:grpSpLocks/>
              </p:cNvGrpSpPr>
              <p:nvPr/>
            </p:nvGrpSpPr>
            <p:grpSpPr bwMode="auto">
              <a:xfrm>
                <a:off x="-398" y="4128"/>
                <a:ext cx="3719" cy="6988"/>
                <a:chOff x="-445" y="3502"/>
                <a:chExt cx="3713" cy="7183"/>
              </a:xfrm>
            </p:grpSpPr>
            <p:sp>
              <p:nvSpPr>
                <p:cNvPr id="41995" name="Freeform 17"/>
                <p:cNvSpPr>
                  <a:spLocks/>
                </p:cNvSpPr>
                <p:nvPr/>
              </p:nvSpPr>
              <p:spPr bwMode="auto">
                <a:xfrm>
                  <a:off x="-445" y="4590"/>
                  <a:ext cx="3713" cy="6095"/>
                </a:xfrm>
                <a:custGeom>
                  <a:avLst/>
                  <a:gdLst>
                    <a:gd name="T0" fmla="*/ 2347 w 4856"/>
                    <a:gd name="T1" fmla="*/ 11 h 12159"/>
                    <a:gd name="T2" fmla="*/ 2644 w 4856"/>
                    <a:gd name="T3" fmla="*/ 327 h 12159"/>
                    <a:gd name="T4" fmla="*/ 2820 w 4856"/>
                    <a:gd name="T5" fmla="*/ 719 h 12159"/>
                    <a:gd name="T6" fmla="*/ 2758 w 4856"/>
                    <a:gd name="T7" fmla="*/ 1111 h 12159"/>
                    <a:gd name="T8" fmla="*/ 2408 w 4856"/>
                    <a:gd name="T9" fmla="*/ 1453 h 12159"/>
                    <a:gd name="T10" fmla="*/ 1443 w 4856"/>
                    <a:gd name="T11" fmla="*/ 1790 h 12159"/>
                    <a:gd name="T12" fmla="*/ 775 w 4856"/>
                    <a:gd name="T13" fmla="*/ 2083 h 12159"/>
                    <a:gd name="T14" fmla="*/ 367 w 4856"/>
                    <a:gd name="T15" fmla="*/ 2414 h 12159"/>
                    <a:gd name="T16" fmla="*/ 292 w 4856"/>
                    <a:gd name="T17" fmla="*/ 2726 h 12159"/>
                    <a:gd name="T18" fmla="*/ 428 w 4856"/>
                    <a:gd name="T19" fmla="*/ 3018 h 12159"/>
                    <a:gd name="T20" fmla="*/ 65 w 4856"/>
                    <a:gd name="T21" fmla="*/ 2505 h 12159"/>
                    <a:gd name="T22" fmla="*/ 50 w 4856"/>
                    <a:gd name="T23" fmla="*/ 1992 h 12159"/>
                    <a:gd name="T24" fmla="*/ 367 w 4856"/>
                    <a:gd name="T25" fmla="*/ 1609 h 12159"/>
                    <a:gd name="T26" fmla="*/ 970 w 4856"/>
                    <a:gd name="T27" fmla="*/ 1330 h 12159"/>
                    <a:gd name="T28" fmla="*/ 1820 w 4856"/>
                    <a:gd name="T29" fmla="*/ 1040 h 12159"/>
                    <a:gd name="T30" fmla="*/ 2355 w 4856"/>
                    <a:gd name="T31" fmla="*/ 629 h 12159"/>
                    <a:gd name="T32" fmla="*/ 2467 w 4856"/>
                    <a:gd name="T33" fmla="*/ 213 h 12159"/>
                    <a:gd name="T34" fmla="*/ 2347 w 4856"/>
                    <a:gd name="T35" fmla="*/ 11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1996" name="Freeform 18"/>
                <p:cNvSpPr>
                  <a:spLocks/>
                </p:cNvSpPr>
                <p:nvPr/>
              </p:nvSpPr>
              <p:spPr bwMode="auto">
                <a:xfrm>
                  <a:off x="-95" y="3500"/>
                  <a:ext cx="2505" cy="3957"/>
                </a:xfrm>
                <a:custGeom>
                  <a:avLst/>
                  <a:gdLst>
                    <a:gd name="T0" fmla="*/ 4014 w 4856"/>
                    <a:gd name="T1" fmla="*/ 44 h 12159"/>
                    <a:gd name="T2" fmla="*/ 4523 w 4856"/>
                    <a:gd name="T3" fmla="*/ 1302 h 12159"/>
                    <a:gd name="T4" fmla="*/ 4823 w 4856"/>
                    <a:gd name="T5" fmla="*/ 2862 h 12159"/>
                    <a:gd name="T6" fmla="*/ 4718 w 4856"/>
                    <a:gd name="T7" fmla="*/ 4422 h 12159"/>
                    <a:gd name="T8" fmla="*/ 4118 w 4856"/>
                    <a:gd name="T9" fmla="*/ 5782 h 12159"/>
                    <a:gd name="T10" fmla="*/ 2468 w 4856"/>
                    <a:gd name="T11" fmla="*/ 7122 h 12159"/>
                    <a:gd name="T12" fmla="*/ 1326 w 4856"/>
                    <a:gd name="T13" fmla="*/ 8290 h 12159"/>
                    <a:gd name="T14" fmla="*/ 628 w 4856"/>
                    <a:gd name="T15" fmla="*/ 9608 h 12159"/>
                    <a:gd name="T16" fmla="*/ 499 w 4856"/>
                    <a:gd name="T17" fmla="*/ 10848 h 12159"/>
                    <a:gd name="T18" fmla="*/ 732 w 4856"/>
                    <a:gd name="T19" fmla="*/ 12012 h 12159"/>
                    <a:gd name="T20" fmla="*/ 111 w 4856"/>
                    <a:gd name="T21" fmla="*/ 9970 h 12159"/>
                    <a:gd name="T22" fmla="*/ 85 w 4856"/>
                    <a:gd name="T23" fmla="*/ 7928 h 12159"/>
                    <a:gd name="T24" fmla="*/ 628 w 4856"/>
                    <a:gd name="T25" fmla="*/ 6403 h 12159"/>
                    <a:gd name="T26" fmla="*/ 1658 w 4856"/>
                    <a:gd name="T27" fmla="*/ 5292 h 12159"/>
                    <a:gd name="T28" fmla="*/ 3113 w 4856"/>
                    <a:gd name="T29" fmla="*/ 4137 h 12159"/>
                    <a:gd name="T30" fmla="*/ 4028 w 4856"/>
                    <a:gd name="T31" fmla="*/ 2502 h 12159"/>
                    <a:gd name="T32" fmla="*/ 4221 w 4856"/>
                    <a:gd name="T33" fmla="*/ 845 h 12159"/>
                    <a:gd name="T34" fmla="*/ 4014 w 4856"/>
                    <a:gd name="T35" fmla="*/ 44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4F81BD"/>
                </a:solidFill>
                <a:ln w="38100" cmpd="sng">
                  <a:solidFill>
                    <a:srgbClr val="F2F2F2"/>
                  </a:solidFill>
                  <a:prstDash val="solid"/>
                  <a:round/>
                  <a:headEnd/>
                  <a:tailEnd/>
                </a:ln>
                <a:effectLst>
                  <a:outerShdw dist="28398" dir="3806097" algn="ctr" rotWithShape="0">
                    <a:srgbClr val="243F60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graphicFrame>
        <p:nvGraphicFramePr>
          <p:cNvPr id="41990" name="Object 9"/>
          <p:cNvGraphicFramePr>
            <a:graphicFrameLocks noChangeAspect="1"/>
          </p:cNvGraphicFramePr>
          <p:nvPr/>
        </p:nvGraphicFramePr>
        <p:xfrm>
          <a:off x="8243888" y="115888"/>
          <a:ext cx="792162" cy="882650"/>
        </p:xfrm>
        <a:graphic>
          <a:graphicData uri="http://schemas.openxmlformats.org/presentationml/2006/ole">
            <p:oleObj spid="_x0000_s41990" name="Document" r:id="rId6" imgW="2679192" imgH="2980944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57188"/>
            <a:ext cx="8229600" cy="5429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Что дают обществу ООПТ?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idx="1"/>
          </p:nvPr>
        </p:nvSpPr>
        <p:spPr>
          <a:xfrm>
            <a:off x="0" y="765175"/>
            <a:ext cx="9144000" cy="60928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Blip>
                <a:blip r:embed="rId5"/>
              </a:buBlip>
            </a:pPr>
            <a:endParaRPr lang="ru-RU" sz="2400" b="1" i="1" smtClean="0"/>
          </a:p>
          <a:p>
            <a:pPr eaLnBrk="1" hangingPunct="1">
              <a:buFont typeface="Wingdings 2" pitchFamily="18" charset="2"/>
              <a:buBlip>
                <a:blip r:embed="rId5"/>
              </a:buBlip>
            </a:pPr>
            <a:r>
              <a:rPr lang="en-US" sz="2400" i="1" smtClean="0">
                <a:latin typeface="Baskerville Old Face" pitchFamily="18" charset="0"/>
              </a:rPr>
              <a:t>C</a:t>
            </a:r>
            <a:r>
              <a:rPr lang="ru-RU" sz="2400" i="1" smtClean="0"/>
              <a:t>охраняют культурное наследие, тесно связанное с природным окружением</a:t>
            </a:r>
          </a:p>
          <a:p>
            <a:pPr eaLnBrk="1" hangingPunct="1">
              <a:buFont typeface="Wingdings 2" pitchFamily="18" charset="2"/>
              <a:buBlip>
                <a:blip r:embed="rId5"/>
              </a:buBlip>
            </a:pPr>
            <a:r>
              <a:rPr lang="ru-RU" sz="2400" i="1" smtClean="0"/>
              <a:t> Являются местами,  где люди могут приобщиться к ценностям природы и культуры,  духовным ценностям своей нации и всего человечества.</a:t>
            </a:r>
          </a:p>
          <a:p>
            <a:pPr eaLnBrk="1" hangingPunct="1">
              <a:buFont typeface="Wingdings 2" pitchFamily="18" charset="2"/>
              <a:buBlip>
                <a:blip r:embed="rId5"/>
              </a:buBlip>
            </a:pPr>
            <a:r>
              <a:rPr lang="ru-RU" sz="2400" i="1" smtClean="0"/>
              <a:t>Создают биосферные модели, демонстрирующие,  что человечество может развиваться в гармонии с природой</a:t>
            </a:r>
            <a:endParaRPr lang="ru-RU" sz="2400" smtClean="0"/>
          </a:p>
          <a:p>
            <a:pPr eaLnBrk="1" hangingPunct="1">
              <a:lnSpc>
                <a:spcPct val="90000"/>
              </a:lnSpc>
              <a:buFontTx/>
              <a:buBlip>
                <a:blip r:embed="rId5"/>
              </a:buBlip>
            </a:pPr>
            <a:r>
              <a:rPr lang="ru-RU" sz="2400" i="1" smtClean="0"/>
              <a:t>Привлекают средства для развития местной экономики, в первую очередь, развивая  туризм, инициируя программы, сочетающие интересы общества и природы</a:t>
            </a:r>
            <a:endParaRPr lang="en-US" sz="2400" i="1" smtClean="0">
              <a:latin typeface="Baskerville Old Face" pitchFamily="18" charset="0"/>
            </a:endParaRPr>
          </a:p>
          <a:p>
            <a:pPr eaLnBrk="1" hangingPunct="1">
              <a:lnSpc>
                <a:spcPct val="90000"/>
              </a:lnSpc>
              <a:buFontTx/>
              <a:buBlip>
                <a:blip r:embed="rId5"/>
              </a:buBlip>
            </a:pPr>
            <a:r>
              <a:rPr lang="ru-RU" sz="2400" i="1" smtClean="0"/>
              <a:t> </a:t>
            </a:r>
            <a:endParaRPr lang="ru-RU" sz="2400" smtClean="0"/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  </a:t>
            </a:r>
          </a:p>
        </p:txBody>
      </p:sp>
      <p:grpSp>
        <p:nvGrpSpPr>
          <p:cNvPr id="43013" name="Group 6"/>
          <p:cNvGrpSpPr>
            <a:grpSpLocks/>
          </p:cNvGrpSpPr>
          <p:nvPr/>
        </p:nvGrpSpPr>
        <p:grpSpPr bwMode="auto">
          <a:xfrm>
            <a:off x="0" y="5013325"/>
            <a:ext cx="9467850" cy="2028825"/>
            <a:chOff x="-398" y="4034"/>
            <a:chExt cx="13002" cy="10696"/>
          </a:xfrm>
        </p:grpSpPr>
        <p:grpSp>
          <p:nvGrpSpPr>
            <p:cNvPr id="43015" name="Group 7"/>
            <p:cNvGrpSpPr>
              <a:grpSpLocks/>
            </p:cNvGrpSpPr>
            <p:nvPr/>
          </p:nvGrpSpPr>
          <p:grpSpPr bwMode="auto">
            <a:xfrm>
              <a:off x="-398" y="8243"/>
              <a:ext cx="13002" cy="6487"/>
              <a:chOff x="-398" y="8243"/>
              <a:chExt cx="13002" cy="6487"/>
            </a:xfrm>
          </p:grpSpPr>
          <p:sp>
            <p:nvSpPr>
              <p:cNvPr id="43023" name="AutoShape 8"/>
              <p:cNvSpPr>
                <a:spLocks noChangeArrowheads="1"/>
              </p:cNvSpPr>
              <p:nvPr/>
            </p:nvSpPr>
            <p:spPr bwMode="auto">
              <a:xfrm>
                <a:off x="-398" y="8243"/>
                <a:ext cx="13002" cy="5760"/>
              </a:xfrm>
              <a:prstGeom prst="wave">
                <a:avLst>
                  <a:gd name="adj1" fmla="val 13005"/>
                  <a:gd name="adj2" fmla="val 7787"/>
                </a:avLst>
              </a:pr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43024" name="Group 9"/>
              <p:cNvGrpSpPr>
                <a:grpSpLocks/>
              </p:cNvGrpSpPr>
              <p:nvPr/>
            </p:nvGrpSpPr>
            <p:grpSpPr bwMode="auto">
              <a:xfrm>
                <a:off x="-398" y="8675"/>
                <a:ext cx="12630" cy="6055"/>
                <a:chOff x="-398" y="8675"/>
                <a:chExt cx="12630" cy="6055"/>
              </a:xfrm>
            </p:grpSpPr>
            <p:sp>
              <p:nvSpPr>
                <p:cNvPr id="43025" name="AutoShape 10"/>
                <p:cNvSpPr>
                  <a:spLocks noChangeArrowheads="1"/>
                </p:cNvSpPr>
                <p:nvPr/>
              </p:nvSpPr>
              <p:spPr bwMode="auto">
                <a:xfrm>
                  <a:off x="-8" y="8675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95B3D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43026" name="AutoShape 11"/>
                <p:cNvSpPr>
                  <a:spLocks noChangeArrowheads="1"/>
                </p:cNvSpPr>
                <p:nvPr/>
              </p:nvSpPr>
              <p:spPr bwMode="auto">
                <a:xfrm>
                  <a:off x="-398" y="8970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365F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43016" name="Group 12"/>
            <p:cNvGrpSpPr>
              <a:grpSpLocks/>
            </p:cNvGrpSpPr>
            <p:nvPr/>
          </p:nvGrpSpPr>
          <p:grpSpPr bwMode="auto">
            <a:xfrm>
              <a:off x="-398" y="4034"/>
              <a:ext cx="4020" cy="7295"/>
              <a:chOff x="-398" y="4034"/>
              <a:chExt cx="4020" cy="7295"/>
            </a:xfrm>
          </p:grpSpPr>
          <p:grpSp>
            <p:nvGrpSpPr>
              <p:cNvPr id="43017" name="Group 13"/>
              <p:cNvGrpSpPr>
                <a:grpSpLocks/>
              </p:cNvGrpSpPr>
              <p:nvPr/>
            </p:nvGrpSpPr>
            <p:grpSpPr bwMode="auto">
              <a:xfrm>
                <a:off x="-249" y="4034"/>
                <a:ext cx="3871" cy="7295"/>
                <a:chOff x="-346" y="3699"/>
                <a:chExt cx="3864" cy="7500"/>
              </a:xfrm>
            </p:grpSpPr>
            <p:sp>
              <p:nvSpPr>
                <p:cNvPr id="43021" name="Freeform 14"/>
                <p:cNvSpPr>
                  <a:spLocks/>
                </p:cNvSpPr>
                <p:nvPr/>
              </p:nvSpPr>
              <p:spPr bwMode="auto">
                <a:xfrm>
                  <a:off x="-346" y="4765"/>
                  <a:ext cx="3864" cy="6434"/>
                </a:xfrm>
                <a:custGeom>
                  <a:avLst/>
                  <a:gdLst>
                    <a:gd name="T0" fmla="*/ 2542 w 4856"/>
                    <a:gd name="T1" fmla="*/ 12 h 12159"/>
                    <a:gd name="T2" fmla="*/ 2864 w 4856"/>
                    <a:gd name="T3" fmla="*/ 365 h 12159"/>
                    <a:gd name="T4" fmla="*/ 3054 w 4856"/>
                    <a:gd name="T5" fmla="*/ 801 h 12159"/>
                    <a:gd name="T6" fmla="*/ 2987 w 4856"/>
                    <a:gd name="T7" fmla="*/ 1238 h 12159"/>
                    <a:gd name="T8" fmla="*/ 2608 w 4856"/>
                    <a:gd name="T9" fmla="*/ 1619 h 12159"/>
                    <a:gd name="T10" fmla="*/ 1563 w 4856"/>
                    <a:gd name="T11" fmla="*/ 1994 h 12159"/>
                    <a:gd name="T12" fmla="*/ 839 w 4856"/>
                    <a:gd name="T13" fmla="*/ 2321 h 12159"/>
                    <a:gd name="T14" fmla="*/ 398 w 4856"/>
                    <a:gd name="T15" fmla="*/ 2690 h 12159"/>
                    <a:gd name="T16" fmla="*/ 316 w 4856"/>
                    <a:gd name="T17" fmla="*/ 3037 h 12159"/>
                    <a:gd name="T18" fmla="*/ 463 w 4856"/>
                    <a:gd name="T19" fmla="*/ 3363 h 12159"/>
                    <a:gd name="T20" fmla="*/ 70 w 4856"/>
                    <a:gd name="T21" fmla="*/ 2792 h 12159"/>
                    <a:gd name="T22" fmla="*/ 54 w 4856"/>
                    <a:gd name="T23" fmla="*/ 2220 h 12159"/>
                    <a:gd name="T24" fmla="*/ 398 w 4856"/>
                    <a:gd name="T25" fmla="*/ 1793 h 12159"/>
                    <a:gd name="T26" fmla="*/ 1050 w 4856"/>
                    <a:gd name="T27" fmla="*/ 1482 h 12159"/>
                    <a:gd name="T28" fmla="*/ 1971 w 4856"/>
                    <a:gd name="T29" fmla="*/ 1158 h 12159"/>
                    <a:gd name="T30" fmla="*/ 2550 w 4856"/>
                    <a:gd name="T31" fmla="*/ 701 h 12159"/>
                    <a:gd name="T32" fmla="*/ 2673 w 4856"/>
                    <a:gd name="T33" fmla="*/ 237 h 12159"/>
                    <a:gd name="T34" fmla="*/ 2542 w 4856"/>
                    <a:gd name="T35" fmla="*/ 12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3022" name="Freeform 15"/>
                <p:cNvSpPr>
                  <a:spLocks/>
                </p:cNvSpPr>
                <p:nvPr/>
              </p:nvSpPr>
              <p:spPr bwMode="auto">
                <a:xfrm>
                  <a:off x="1058" y="3699"/>
                  <a:ext cx="1579" cy="3954"/>
                </a:xfrm>
                <a:custGeom>
                  <a:avLst/>
                  <a:gdLst>
                    <a:gd name="T0" fmla="*/ 424 w 4856"/>
                    <a:gd name="T1" fmla="*/ 5 h 12159"/>
                    <a:gd name="T2" fmla="*/ 478 w 4856"/>
                    <a:gd name="T3" fmla="*/ 138 h 12159"/>
                    <a:gd name="T4" fmla="*/ 510 w 4856"/>
                    <a:gd name="T5" fmla="*/ 303 h 12159"/>
                    <a:gd name="T6" fmla="*/ 499 w 4856"/>
                    <a:gd name="T7" fmla="*/ 468 h 12159"/>
                    <a:gd name="T8" fmla="*/ 435 w 4856"/>
                    <a:gd name="T9" fmla="*/ 611 h 12159"/>
                    <a:gd name="T10" fmla="*/ 261 w 4856"/>
                    <a:gd name="T11" fmla="*/ 753 h 12159"/>
                    <a:gd name="T12" fmla="*/ 140 w 4856"/>
                    <a:gd name="T13" fmla="*/ 877 h 12159"/>
                    <a:gd name="T14" fmla="*/ 66 w 4856"/>
                    <a:gd name="T15" fmla="*/ 1016 h 12159"/>
                    <a:gd name="T16" fmla="*/ 53 w 4856"/>
                    <a:gd name="T17" fmla="*/ 1147 h 12159"/>
                    <a:gd name="T18" fmla="*/ 77 w 4856"/>
                    <a:gd name="T19" fmla="*/ 1270 h 12159"/>
                    <a:gd name="T20" fmla="*/ 12 w 4856"/>
                    <a:gd name="T21" fmla="*/ 1054 h 12159"/>
                    <a:gd name="T22" fmla="*/ 9 w 4856"/>
                    <a:gd name="T23" fmla="*/ 838 h 12159"/>
                    <a:gd name="T24" fmla="*/ 66 w 4856"/>
                    <a:gd name="T25" fmla="*/ 677 h 12159"/>
                    <a:gd name="T26" fmla="*/ 175 w 4856"/>
                    <a:gd name="T27" fmla="*/ 560 h 12159"/>
                    <a:gd name="T28" fmla="*/ 329 w 4856"/>
                    <a:gd name="T29" fmla="*/ 437 h 12159"/>
                    <a:gd name="T30" fmla="*/ 426 w 4856"/>
                    <a:gd name="T31" fmla="*/ 265 h 12159"/>
                    <a:gd name="T32" fmla="*/ 446 w 4856"/>
                    <a:gd name="T33" fmla="*/ 89 h 12159"/>
                    <a:gd name="T34" fmla="*/ 424 w 4856"/>
                    <a:gd name="T35" fmla="*/ 5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3018" name="Group 16"/>
              <p:cNvGrpSpPr>
                <a:grpSpLocks/>
              </p:cNvGrpSpPr>
              <p:nvPr/>
            </p:nvGrpSpPr>
            <p:grpSpPr bwMode="auto">
              <a:xfrm>
                <a:off x="-398" y="4128"/>
                <a:ext cx="3719" cy="6988"/>
                <a:chOff x="-445" y="3502"/>
                <a:chExt cx="3713" cy="7183"/>
              </a:xfrm>
            </p:grpSpPr>
            <p:sp>
              <p:nvSpPr>
                <p:cNvPr id="43019" name="Freeform 17"/>
                <p:cNvSpPr>
                  <a:spLocks/>
                </p:cNvSpPr>
                <p:nvPr/>
              </p:nvSpPr>
              <p:spPr bwMode="auto">
                <a:xfrm>
                  <a:off x="-445" y="4590"/>
                  <a:ext cx="3713" cy="6095"/>
                </a:xfrm>
                <a:custGeom>
                  <a:avLst/>
                  <a:gdLst>
                    <a:gd name="T0" fmla="*/ 2347 w 4856"/>
                    <a:gd name="T1" fmla="*/ 11 h 12159"/>
                    <a:gd name="T2" fmla="*/ 2644 w 4856"/>
                    <a:gd name="T3" fmla="*/ 327 h 12159"/>
                    <a:gd name="T4" fmla="*/ 2820 w 4856"/>
                    <a:gd name="T5" fmla="*/ 719 h 12159"/>
                    <a:gd name="T6" fmla="*/ 2758 w 4856"/>
                    <a:gd name="T7" fmla="*/ 1111 h 12159"/>
                    <a:gd name="T8" fmla="*/ 2408 w 4856"/>
                    <a:gd name="T9" fmla="*/ 1453 h 12159"/>
                    <a:gd name="T10" fmla="*/ 1443 w 4856"/>
                    <a:gd name="T11" fmla="*/ 1790 h 12159"/>
                    <a:gd name="T12" fmla="*/ 775 w 4856"/>
                    <a:gd name="T13" fmla="*/ 2083 h 12159"/>
                    <a:gd name="T14" fmla="*/ 367 w 4856"/>
                    <a:gd name="T15" fmla="*/ 2414 h 12159"/>
                    <a:gd name="T16" fmla="*/ 292 w 4856"/>
                    <a:gd name="T17" fmla="*/ 2726 h 12159"/>
                    <a:gd name="T18" fmla="*/ 428 w 4856"/>
                    <a:gd name="T19" fmla="*/ 3018 h 12159"/>
                    <a:gd name="T20" fmla="*/ 65 w 4856"/>
                    <a:gd name="T21" fmla="*/ 2505 h 12159"/>
                    <a:gd name="T22" fmla="*/ 50 w 4856"/>
                    <a:gd name="T23" fmla="*/ 1992 h 12159"/>
                    <a:gd name="T24" fmla="*/ 367 w 4856"/>
                    <a:gd name="T25" fmla="*/ 1609 h 12159"/>
                    <a:gd name="T26" fmla="*/ 970 w 4856"/>
                    <a:gd name="T27" fmla="*/ 1330 h 12159"/>
                    <a:gd name="T28" fmla="*/ 1820 w 4856"/>
                    <a:gd name="T29" fmla="*/ 1040 h 12159"/>
                    <a:gd name="T30" fmla="*/ 2355 w 4856"/>
                    <a:gd name="T31" fmla="*/ 629 h 12159"/>
                    <a:gd name="T32" fmla="*/ 2467 w 4856"/>
                    <a:gd name="T33" fmla="*/ 213 h 12159"/>
                    <a:gd name="T34" fmla="*/ 2347 w 4856"/>
                    <a:gd name="T35" fmla="*/ 11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3020" name="Freeform 18"/>
                <p:cNvSpPr>
                  <a:spLocks/>
                </p:cNvSpPr>
                <p:nvPr/>
              </p:nvSpPr>
              <p:spPr bwMode="auto">
                <a:xfrm>
                  <a:off x="-95" y="3500"/>
                  <a:ext cx="2505" cy="3957"/>
                </a:xfrm>
                <a:custGeom>
                  <a:avLst/>
                  <a:gdLst>
                    <a:gd name="T0" fmla="*/ 4014 w 4856"/>
                    <a:gd name="T1" fmla="*/ 44 h 12159"/>
                    <a:gd name="T2" fmla="*/ 4523 w 4856"/>
                    <a:gd name="T3" fmla="*/ 1302 h 12159"/>
                    <a:gd name="T4" fmla="*/ 4823 w 4856"/>
                    <a:gd name="T5" fmla="*/ 2862 h 12159"/>
                    <a:gd name="T6" fmla="*/ 4718 w 4856"/>
                    <a:gd name="T7" fmla="*/ 4422 h 12159"/>
                    <a:gd name="T8" fmla="*/ 4118 w 4856"/>
                    <a:gd name="T9" fmla="*/ 5782 h 12159"/>
                    <a:gd name="T10" fmla="*/ 2468 w 4856"/>
                    <a:gd name="T11" fmla="*/ 7122 h 12159"/>
                    <a:gd name="T12" fmla="*/ 1326 w 4856"/>
                    <a:gd name="T13" fmla="*/ 8290 h 12159"/>
                    <a:gd name="T14" fmla="*/ 628 w 4856"/>
                    <a:gd name="T15" fmla="*/ 9608 h 12159"/>
                    <a:gd name="T16" fmla="*/ 499 w 4856"/>
                    <a:gd name="T17" fmla="*/ 10848 h 12159"/>
                    <a:gd name="T18" fmla="*/ 732 w 4856"/>
                    <a:gd name="T19" fmla="*/ 12012 h 12159"/>
                    <a:gd name="T20" fmla="*/ 111 w 4856"/>
                    <a:gd name="T21" fmla="*/ 9970 h 12159"/>
                    <a:gd name="T22" fmla="*/ 85 w 4856"/>
                    <a:gd name="T23" fmla="*/ 7928 h 12159"/>
                    <a:gd name="T24" fmla="*/ 628 w 4856"/>
                    <a:gd name="T25" fmla="*/ 6403 h 12159"/>
                    <a:gd name="T26" fmla="*/ 1658 w 4856"/>
                    <a:gd name="T27" fmla="*/ 5292 h 12159"/>
                    <a:gd name="T28" fmla="*/ 3113 w 4856"/>
                    <a:gd name="T29" fmla="*/ 4137 h 12159"/>
                    <a:gd name="T30" fmla="*/ 4028 w 4856"/>
                    <a:gd name="T31" fmla="*/ 2502 h 12159"/>
                    <a:gd name="T32" fmla="*/ 4221 w 4856"/>
                    <a:gd name="T33" fmla="*/ 845 h 12159"/>
                    <a:gd name="T34" fmla="*/ 4014 w 4856"/>
                    <a:gd name="T35" fmla="*/ 44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4F81BD"/>
                </a:solidFill>
                <a:ln w="38100" cmpd="sng">
                  <a:solidFill>
                    <a:srgbClr val="F2F2F2"/>
                  </a:solidFill>
                  <a:prstDash val="solid"/>
                  <a:round/>
                  <a:headEnd/>
                  <a:tailEnd/>
                </a:ln>
                <a:effectLst>
                  <a:outerShdw dist="28398" dir="3806097" algn="ctr" rotWithShape="0">
                    <a:srgbClr val="243F60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graphicFrame>
        <p:nvGraphicFramePr>
          <p:cNvPr id="43014" name="Object 9"/>
          <p:cNvGraphicFramePr>
            <a:graphicFrameLocks noChangeAspect="1"/>
          </p:cNvGraphicFramePr>
          <p:nvPr/>
        </p:nvGraphicFramePr>
        <p:xfrm>
          <a:off x="8243888" y="115888"/>
          <a:ext cx="792162" cy="882650"/>
        </p:xfrm>
        <a:graphic>
          <a:graphicData uri="http://schemas.openxmlformats.org/presentationml/2006/ole">
            <p:oleObj spid="_x0000_s43014" name="Document" r:id="rId6" imgW="2679192" imgH="2980944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968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79388" y="260350"/>
            <a:ext cx="8529637" cy="6477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hlink"/>
                </a:solidFill>
                <a:latin typeface="Arial" charset="0"/>
              </a:rPr>
              <a:t> </a:t>
            </a:r>
            <a:br>
              <a:rPr lang="ru-RU" sz="2400" dirty="0" smtClean="0">
                <a:solidFill>
                  <a:schemeClr val="hlink"/>
                </a:solidFill>
                <a:latin typeface="Arial" charset="0"/>
              </a:rPr>
            </a:br>
            <a:r>
              <a:rPr lang="ru-RU" sz="3100" dirty="0" smtClean="0">
                <a:latin typeface="Arial" charset="0"/>
              </a:rPr>
              <a:t>Направления, по которым возможно взаимодействие ООПТ с местным населением, </a:t>
            </a:r>
            <a:br>
              <a:rPr lang="ru-RU" sz="3100" dirty="0" smtClean="0">
                <a:latin typeface="Arial" charset="0"/>
              </a:rPr>
            </a:br>
            <a:r>
              <a:rPr lang="ru-RU" sz="3100" dirty="0" smtClean="0">
                <a:latin typeface="Arial" charset="0"/>
              </a:rPr>
              <a:t>в интересах  населения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500034" y="1214422"/>
          <a:ext cx="8353425" cy="4505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44037" name="Group 6"/>
          <p:cNvGrpSpPr>
            <a:grpSpLocks/>
          </p:cNvGrpSpPr>
          <p:nvPr/>
        </p:nvGrpSpPr>
        <p:grpSpPr bwMode="auto">
          <a:xfrm>
            <a:off x="0" y="5013325"/>
            <a:ext cx="9467850" cy="2028825"/>
            <a:chOff x="-398" y="4034"/>
            <a:chExt cx="13002" cy="10696"/>
          </a:xfrm>
        </p:grpSpPr>
        <p:grpSp>
          <p:nvGrpSpPr>
            <p:cNvPr id="44039" name="Group 7"/>
            <p:cNvGrpSpPr>
              <a:grpSpLocks/>
            </p:cNvGrpSpPr>
            <p:nvPr/>
          </p:nvGrpSpPr>
          <p:grpSpPr bwMode="auto">
            <a:xfrm>
              <a:off x="-398" y="8243"/>
              <a:ext cx="13002" cy="6487"/>
              <a:chOff x="-398" y="8243"/>
              <a:chExt cx="13002" cy="6487"/>
            </a:xfrm>
          </p:grpSpPr>
          <p:sp>
            <p:nvSpPr>
              <p:cNvPr id="44047" name="AutoShape 8"/>
              <p:cNvSpPr>
                <a:spLocks noChangeArrowheads="1"/>
              </p:cNvSpPr>
              <p:nvPr/>
            </p:nvSpPr>
            <p:spPr bwMode="auto">
              <a:xfrm>
                <a:off x="-398" y="8243"/>
                <a:ext cx="13002" cy="5760"/>
              </a:xfrm>
              <a:prstGeom prst="wave">
                <a:avLst>
                  <a:gd name="adj1" fmla="val 13005"/>
                  <a:gd name="adj2" fmla="val 7787"/>
                </a:avLst>
              </a:pr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44048" name="Group 9"/>
              <p:cNvGrpSpPr>
                <a:grpSpLocks/>
              </p:cNvGrpSpPr>
              <p:nvPr/>
            </p:nvGrpSpPr>
            <p:grpSpPr bwMode="auto">
              <a:xfrm>
                <a:off x="-398" y="8675"/>
                <a:ext cx="12630" cy="6055"/>
                <a:chOff x="-398" y="8675"/>
                <a:chExt cx="12630" cy="6055"/>
              </a:xfrm>
            </p:grpSpPr>
            <p:sp>
              <p:nvSpPr>
                <p:cNvPr id="44049" name="AutoShape 10"/>
                <p:cNvSpPr>
                  <a:spLocks noChangeArrowheads="1"/>
                </p:cNvSpPr>
                <p:nvPr/>
              </p:nvSpPr>
              <p:spPr bwMode="auto">
                <a:xfrm>
                  <a:off x="-8" y="8675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95B3D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44050" name="AutoShape 11"/>
                <p:cNvSpPr>
                  <a:spLocks noChangeArrowheads="1"/>
                </p:cNvSpPr>
                <p:nvPr/>
              </p:nvSpPr>
              <p:spPr bwMode="auto">
                <a:xfrm>
                  <a:off x="-398" y="8970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365F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44040" name="Group 12"/>
            <p:cNvGrpSpPr>
              <a:grpSpLocks/>
            </p:cNvGrpSpPr>
            <p:nvPr/>
          </p:nvGrpSpPr>
          <p:grpSpPr bwMode="auto">
            <a:xfrm>
              <a:off x="-398" y="4034"/>
              <a:ext cx="4020" cy="7295"/>
              <a:chOff x="-398" y="4034"/>
              <a:chExt cx="4020" cy="7295"/>
            </a:xfrm>
          </p:grpSpPr>
          <p:grpSp>
            <p:nvGrpSpPr>
              <p:cNvPr id="44041" name="Group 13"/>
              <p:cNvGrpSpPr>
                <a:grpSpLocks/>
              </p:cNvGrpSpPr>
              <p:nvPr/>
            </p:nvGrpSpPr>
            <p:grpSpPr bwMode="auto">
              <a:xfrm>
                <a:off x="-249" y="4034"/>
                <a:ext cx="3871" cy="7295"/>
                <a:chOff x="-346" y="3699"/>
                <a:chExt cx="3864" cy="7500"/>
              </a:xfrm>
            </p:grpSpPr>
            <p:sp>
              <p:nvSpPr>
                <p:cNvPr id="44045" name="Freeform 14"/>
                <p:cNvSpPr>
                  <a:spLocks/>
                </p:cNvSpPr>
                <p:nvPr/>
              </p:nvSpPr>
              <p:spPr bwMode="auto">
                <a:xfrm>
                  <a:off x="-346" y="4765"/>
                  <a:ext cx="3864" cy="6434"/>
                </a:xfrm>
                <a:custGeom>
                  <a:avLst/>
                  <a:gdLst>
                    <a:gd name="T0" fmla="*/ 2542 w 4856"/>
                    <a:gd name="T1" fmla="*/ 12 h 12159"/>
                    <a:gd name="T2" fmla="*/ 2864 w 4856"/>
                    <a:gd name="T3" fmla="*/ 365 h 12159"/>
                    <a:gd name="T4" fmla="*/ 3054 w 4856"/>
                    <a:gd name="T5" fmla="*/ 801 h 12159"/>
                    <a:gd name="T6" fmla="*/ 2987 w 4856"/>
                    <a:gd name="T7" fmla="*/ 1238 h 12159"/>
                    <a:gd name="T8" fmla="*/ 2608 w 4856"/>
                    <a:gd name="T9" fmla="*/ 1619 h 12159"/>
                    <a:gd name="T10" fmla="*/ 1563 w 4856"/>
                    <a:gd name="T11" fmla="*/ 1994 h 12159"/>
                    <a:gd name="T12" fmla="*/ 839 w 4856"/>
                    <a:gd name="T13" fmla="*/ 2321 h 12159"/>
                    <a:gd name="T14" fmla="*/ 398 w 4856"/>
                    <a:gd name="T15" fmla="*/ 2690 h 12159"/>
                    <a:gd name="T16" fmla="*/ 316 w 4856"/>
                    <a:gd name="T17" fmla="*/ 3037 h 12159"/>
                    <a:gd name="T18" fmla="*/ 463 w 4856"/>
                    <a:gd name="T19" fmla="*/ 3363 h 12159"/>
                    <a:gd name="T20" fmla="*/ 70 w 4856"/>
                    <a:gd name="T21" fmla="*/ 2792 h 12159"/>
                    <a:gd name="T22" fmla="*/ 54 w 4856"/>
                    <a:gd name="T23" fmla="*/ 2220 h 12159"/>
                    <a:gd name="T24" fmla="*/ 398 w 4856"/>
                    <a:gd name="T25" fmla="*/ 1793 h 12159"/>
                    <a:gd name="T26" fmla="*/ 1050 w 4856"/>
                    <a:gd name="T27" fmla="*/ 1482 h 12159"/>
                    <a:gd name="T28" fmla="*/ 1971 w 4856"/>
                    <a:gd name="T29" fmla="*/ 1158 h 12159"/>
                    <a:gd name="T30" fmla="*/ 2550 w 4856"/>
                    <a:gd name="T31" fmla="*/ 701 h 12159"/>
                    <a:gd name="T32" fmla="*/ 2673 w 4856"/>
                    <a:gd name="T33" fmla="*/ 237 h 12159"/>
                    <a:gd name="T34" fmla="*/ 2542 w 4856"/>
                    <a:gd name="T35" fmla="*/ 12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4046" name="Freeform 15"/>
                <p:cNvSpPr>
                  <a:spLocks/>
                </p:cNvSpPr>
                <p:nvPr/>
              </p:nvSpPr>
              <p:spPr bwMode="auto">
                <a:xfrm>
                  <a:off x="1058" y="3699"/>
                  <a:ext cx="1579" cy="3954"/>
                </a:xfrm>
                <a:custGeom>
                  <a:avLst/>
                  <a:gdLst>
                    <a:gd name="T0" fmla="*/ 424 w 4856"/>
                    <a:gd name="T1" fmla="*/ 5 h 12159"/>
                    <a:gd name="T2" fmla="*/ 478 w 4856"/>
                    <a:gd name="T3" fmla="*/ 138 h 12159"/>
                    <a:gd name="T4" fmla="*/ 510 w 4856"/>
                    <a:gd name="T5" fmla="*/ 303 h 12159"/>
                    <a:gd name="T6" fmla="*/ 499 w 4856"/>
                    <a:gd name="T7" fmla="*/ 468 h 12159"/>
                    <a:gd name="T8" fmla="*/ 435 w 4856"/>
                    <a:gd name="T9" fmla="*/ 611 h 12159"/>
                    <a:gd name="T10" fmla="*/ 261 w 4856"/>
                    <a:gd name="T11" fmla="*/ 753 h 12159"/>
                    <a:gd name="T12" fmla="*/ 140 w 4856"/>
                    <a:gd name="T13" fmla="*/ 877 h 12159"/>
                    <a:gd name="T14" fmla="*/ 66 w 4856"/>
                    <a:gd name="T15" fmla="*/ 1016 h 12159"/>
                    <a:gd name="T16" fmla="*/ 53 w 4856"/>
                    <a:gd name="T17" fmla="*/ 1147 h 12159"/>
                    <a:gd name="T18" fmla="*/ 77 w 4856"/>
                    <a:gd name="T19" fmla="*/ 1270 h 12159"/>
                    <a:gd name="T20" fmla="*/ 12 w 4856"/>
                    <a:gd name="T21" fmla="*/ 1054 h 12159"/>
                    <a:gd name="T22" fmla="*/ 9 w 4856"/>
                    <a:gd name="T23" fmla="*/ 838 h 12159"/>
                    <a:gd name="T24" fmla="*/ 66 w 4856"/>
                    <a:gd name="T25" fmla="*/ 677 h 12159"/>
                    <a:gd name="T26" fmla="*/ 175 w 4856"/>
                    <a:gd name="T27" fmla="*/ 560 h 12159"/>
                    <a:gd name="T28" fmla="*/ 329 w 4856"/>
                    <a:gd name="T29" fmla="*/ 437 h 12159"/>
                    <a:gd name="T30" fmla="*/ 426 w 4856"/>
                    <a:gd name="T31" fmla="*/ 265 h 12159"/>
                    <a:gd name="T32" fmla="*/ 446 w 4856"/>
                    <a:gd name="T33" fmla="*/ 89 h 12159"/>
                    <a:gd name="T34" fmla="*/ 424 w 4856"/>
                    <a:gd name="T35" fmla="*/ 5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4042" name="Group 16"/>
              <p:cNvGrpSpPr>
                <a:grpSpLocks/>
              </p:cNvGrpSpPr>
              <p:nvPr/>
            </p:nvGrpSpPr>
            <p:grpSpPr bwMode="auto">
              <a:xfrm>
                <a:off x="-398" y="4128"/>
                <a:ext cx="3719" cy="6988"/>
                <a:chOff x="-445" y="3502"/>
                <a:chExt cx="3713" cy="7183"/>
              </a:xfrm>
            </p:grpSpPr>
            <p:sp>
              <p:nvSpPr>
                <p:cNvPr id="44043" name="Freeform 17"/>
                <p:cNvSpPr>
                  <a:spLocks/>
                </p:cNvSpPr>
                <p:nvPr/>
              </p:nvSpPr>
              <p:spPr bwMode="auto">
                <a:xfrm>
                  <a:off x="-445" y="4590"/>
                  <a:ext cx="3713" cy="6095"/>
                </a:xfrm>
                <a:custGeom>
                  <a:avLst/>
                  <a:gdLst>
                    <a:gd name="T0" fmla="*/ 2347 w 4856"/>
                    <a:gd name="T1" fmla="*/ 11 h 12159"/>
                    <a:gd name="T2" fmla="*/ 2644 w 4856"/>
                    <a:gd name="T3" fmla="*/ 327 h 12159"/>
                    <a:gd name="T4" fmla="*/ 2820 w 4856"/>
                    <a:gd name="T5" fmla="*/ 719 h 12159"/>
                    <a:gd name="T6" fmla="*/ 2758 w 4856"/>
                    <a:gd name="T7" fmla="*/ 1111 h 12159"/>
                    <a:gd name="T8" fmla="*/ 2408 w 4856"/>
                    <a:gd name="T9" fmla="*/ 1453 h 12159"/>
                    <a:gd name="T10" fmla="*/ 1443 w 4856"/>
                    <a:gd name="T11" fmla="*/ 1790 h 12159"/>
                    <a:gd name="T12" fmla="*/ 775 w 4856"/>
                    <a:gd name="T13" fmla="*/ 2083 h 12159"/>
                    <a:gd name="T14" fmla="*/ 367 w 4856"/>
                    <a:gd name="T15" fmla="*/ 2414 h 12159"/>
                    <a:gd name="T16" fmla="*/ 292 w 4856"/>
                    <a:gd name="T17" fmla="*/ 2726 h 12159"/>
                    <a:gd name="T18" fmla="*/ 428 w 4856"/>
                    <a:gd name="T19" fmla="*/ 3018 h 12159"/>
                    <a:gd name="T20" fmla="*/ 65 w 4856"/>
                    <a:gd name="T21" fmla="*/ 2505 h 12159"/>
                    <a:gd name="T22" fmla="*/ 50 w 4856"/>
                    <a:gd name="T23" fmla="*/ 1992 h 12159"/>
                    <a:gd name="T24" fmla="*/ 367 w 4856"/>
                    <a:gd name="T25" fmla="*/ 1609 h 12159"/>
                    <a:gd name="T26" fmla="*/ 970 w 4856"/>
                    <a:gd name="T27" fmla="*/ 1330 h 12159"/>
                    <a:gd name="T28" fmla="*/ 1820 w 4856"/>
                    <a:gd name="T29" fmla="*/ 1040 h 12159"/>
                    <a:gd name="T30" fmla="*/ 2355 w 4856"/>
                    <a:gd name="T31" fmla="*/ 629 h 12159"/>
                    <a:gd name="T32" fmla="*/ 2467 w 4856"/>
                    <a:gd name="T33" fmla="*/ 213 h 12159"/>
                    <a:gd name="T34" fmla="*/ 2347 w 4856"/>
                    <a:gd name="T35" fmla="*/ 11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4044" name="Freeform 18"/>
                <p:cNvSpPr>
                  <a:spLocks/>
                </p:cNvSpPr>
                <p:nvPr/>
              </p:nvSpPr>
              <p:spPr bwMode="auto">
                <a:xfrm>
                  <a:off x="-95" y="3500"/>
                  <a:ext cx="2505" cy="3957"/>
                </a:xfrm>
                <a:custGeom>
                  <a:avLst/>
                  <a:gdLst>
                    <a:gd name="T0" fmla="*/ 4014 w 4856"/>
                    <a:gd name="T1" fmla="*/ 44 h 12159"/>
                    <a:gd name="T2" fmla="*/ 4523 w 4856"/>
                    <a:gd name="T3" fmla="*/ 1302 h 12159"/>
                    <a:gd name="T4" fmla="*/ 4823 w 4856"/>
                    <a:gd name="T5" fmla="*/ 2862 h 12159"/>
                    <a:gd name="T6" fmla="*/ 4718 w 4856"/>
                    <a:gd name="T7" fmla="*/ 4422 h 12159"/>
                    <a:gd name="T8" fmla="*/ 4118 w 4856"/>
                    <a:gd name="T9" fmla="*/ 5782 h 12159"/>
                    <a:gd name="T10" fmla="*/ 2468 w 4856"/>
                    <a:gd name="T11" fmla="*/ 7122 h 12159"/>
                    <a:gd name="T12" fmla="*/ 1326 w 4856"/>
                    <a:gd name="T13" fmla="*/ 8290 h 12159"/>
                    <a:gd name="T14" fmla="*/ 628 w 4856"/>
                    <a:gd name="T15" fmla="*/ 9608 h 12159"/>
                    <a:gd name="T16" fmla="*/ 499 w 4856"/>
                    <a:gd name="T17" fmla="*/ 10848 h 12159"/>
                    <a:gd name="T18" fmla="*/ 732 w 4856"/>
                    <a:gd name="T19" fmla="*/ 12012 h 12159"/>
                    <a:gd name="T20" fmla="*/ 111 w 4856"/>
                    <a:gd name="T21" fmla="*/ 9970 h 12159"/>
                    <a:gd name="T22" fmla="*/ 85 w 4856"/>
                    <a:gd name="T23" fmla="*/ 7928 h 12159"/>
                    <a:gd name="T24" fmla="*/ 628 w 4856"/>
                    <a:gd name="T25" fmla="*/ 6403 h 12159"/>
                    <a:gd name="T26" fmla="*/ 1658 w 4856"/>
                    <a:gd name="T27" fmla="*/ 5292 h 12159"/>
                    <a:gd name="T28" fmla="*/ 3113 w 4856"/>
                    <a:gd name="T29" fmla="*/ 4137 h 12159"/>
                    <a:gd name="T30" fmla="*/ 4028 w 4856"/>
                    <a:gd name="T31" fmla="*/ 2502 h 12159"/>
                    <a:gd name="T32" fmla="*/ 4221 w 4856"/>
                    <a:gd name="T33" fmla="*/ 845 h 12159"/>
                    <a:gd name="T34" fmla="*/ 4014 w 4856"/>
                    <a:gd name="T35" fmla="*/ 44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4F81BD"/>
                </a:solidFill>
                <a:ln w="38100" cmpd="sng">
                  <a:solidFill>
                    <a:srgbClr val="F2F2F2"/>
                  </a:solidFill>
                  <a:prstDash val="solid"/>
                  <a:round/>
                  <a:headEnd/>
                  <a:tailEnd/>
                </a:ln>
                <a:effectLst>
                  <a:outerShdw dist="28398" dir="3806097" algn="ctr" rotWithShape="0">
                    <a:srgbClr val="243F60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graphicFrame>
        <p:nvGraphicFramePr>
          <p:cNvPr id="44038" name="Object 9"/>
          <p:cNvGraphicFramePr>
            <a:graphicFrameLocks noChangeAspect="1"/>
          </p:cNvGraphicFramePr>
          <p:nvPr/>
        </p:nvGraphicFramePr>
        <p:xfrm>
          <a:off x="8243888" y="115888"/>
          <a:ext cx="792162" cy="882650"/>
        </p:xfrm>
        <a:graphic>
          <a:graphicData uri="http://schemas.openxmlformats.org/presentationml/2006/ole">
            <p:oleObj spid="_x0000_s44038" name="Document" r:id="rId9" imgW="2679192" imgH="2980944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9" name="Заголовок 1"/>
          <p:cNvSpPr>
            <a:spLocks noGrp="1"/>
          </p:cNvSpPr>
          <p:nvPr>
            <p:ph type="title"/>
          </p:nvPr>
        </p:nvSpPr>
        <p:spPr>
          <a:xfrm>
            <a:off x="-541338" y="-171450"/>
            <a:ext cx="9685338" cy="1143000"/>
          </a:xfrm>
        </p:spPr>
        <p:txBody>
          <a:bodyPr/>
          <a:lstStyle/>
          <a:p>
            <a:r>
              <a:rPr lang="ru-RU" sz="3200" u="sng" smtClean="0"/>
              <a:t>Пример.</a:t>
            </a: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>Финансирование национальных парков США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25538"/>
            <a:ext cx="9144000" cy="446405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ru-RU" sz="2000" dirty="0" smtClean="0"/>
              <a:t>Объем </a:t>
            </a:r>
            <a:r>
              <a:rPr lang="ru-RU" sz="2000" b="1" dirty="0" smtClean="0"/>
              <a:t>бюджетного финансирования </a:t>
            </a:r>
            <a:r>
              <a:rPr lang="ru-RU" sz="2000" dirty="0" smtClean="0"/>
              <a:t>НПС в </a:t>
            </a:r>
            <a:r>
              <a:rPr lang="en-US" sz="2000" dirty="0" smtClean="0"/>
              <a:t> </a:t>
            </a:r>
            <a:endParaRPr lang="ru-RU" sz="2000" dirty="0" smtClean="0"/>
          </a:p>
          <a:p>
            <a:pPr>
              <a:buFont typeface="Arial" charset="0"/>
              <a:buNone/>
              <a:defRPr/>
            </a:pPr>
            <a:r>
              <a:rPr lang="en-US" sz="2000" b="1" dirty="0" smtClean="0"/>
              <a:t>2011</a:t>
            </a:r>
            <a:r>
              <a:rPr lang="ru-RU" sz="2000" dirty="0" smtClean="0"/>
              <a:t> </a:t>
            </a:r>
            <a:r>
              <a:rPr lang="en-US" sz="2000" dirty="0" smtClean="0"/>
              <a:t> </a:t>
            </a:r>
            <a:r>
              <a:rPr lang="ru-RU" sz="2000" dirty="0" smtClean="0"/>
              <a:t>- </a:t>
            </a:r>
            <a:r>
              <a:rPr lang="en-US" sz="2000" dirty="0" smtClean="0"/>
              <a:t> </a:t>
            </a:r>
            <a:r>
              <a:rPr lang="en-US" sz="2000" b="1" dirty="0" smtClean="0"/>
              <a:t>$</a:t>
            </a:r>
            <a:r>
              <a:rPr lang="ru-RU" sz="2000" b="1" dirty="0" smtClean="0"/>
              <a:t> </a:t>
            </a:r>
            <a:r>
              <a:rPr lang="en-US" sz="2000" b="1" dirty="0" smtClean="0"/>
              <a:t>3.14 </a:t>
            </a:r>
            <a:r>
              <a:rPr lang="ru-RU" sz="2000" b="1" dirty="0" smtClean="0"/>
              <a:t>миллиардов</a:t>
            </a:r>
            <a:r>
              <a:rPr lang="ru-RU" sz="2000" dirty="0" smtClean="0"/>
              <a:t>, </a:t>
            </a:r>
            <a:r>
              <a:rPr lang="en-US" sz="2000" dirty="0" smtClean="0"/>
              <a:t> 21</a:t>
            </a:r>
            <a:r>
              <a:rPr lang="ru-RU" sz="2000" dirty="0" smtClean="0"/>
              <a:t> </a:t>
            </a:r>
            <a:r>
              <a:rPr lang="en-US" sz="2000" dirty="0" smtClean="0"/>
              <a:t>501 </a:t>
            </a:r>
            <a:r>
              <a:rPr lang="ru-RU" sz="2000" dirty="0" smtClean="0"/>
              <a:t>штатных работников</a:t>
            </a:r>
            <a:endParaRPr lang="en-US" sz="2000" dirty="0" smtClean="0"/>
          </a:p>
          <a:p>
            <a:pPr marL="457200" indent="-457200">
              <a:buFont typeface="Arial" charset="0"/>
              <a:buAutoNum type="arabicPlain" startAt="2010"/>
              <a:defRPr/>
            </a:pPr>
            <a:r>
              <a:rPr lang="ru-RU" sz="2000" dirty="0" smtClean="0"/>
              <a:t>    </a:t>
            </a:r>
            <a:r>
              <a:rPr lang="en-US" sz="2000" dirty="0" smtClean="0"/>
              <a:t>$</a:t>
            </a:r>
            <a:r>
              <a:rPr lang="ru-RU" sz="2000" dirty="0" smtClean="0"/>
              <a:t> </a:t>
            </a:r>
            <a:r>
              <a:rPr lang="en-US" sz="2000" dirty="0" smtClean="0"/>
              <a:t>3.16 </a:t>
            </a:r>
            <a:r>
              <a:rPr lang="ru-RU" sz="2000" dirty="0" smtClean="0"/>
              <a:t>миллиардов, </a:t>
            </a:r>
            <a:r>
              <a:rPr lang="en-US" sz="2000" dirty="0" smtClean="0"/>
              <a:t>   21</a:t>
            </a:r>
            <a:r>
              <a:rPr lang="ru-RU" sz="2000" dirty="0" smtClean="0"/>
              <a:t> </a:t>
            </a:r>
            <a:r>
              <a:rPr lang="en-US" sz="2000" dirty="0" smtClean="0"/>
              <a:t>574 </a:t>
            </a:r>
            <a:r>
              <a:rPr lang="ru-RU" sz="2000" dirty="0" smtClean="0"/>
              <a:t>штатных работников</a:t>
            </a:r>
          </a:p>
          <a:p>
            <a:pPr marL="457200" indent="-457200">
              <a:buFont typeface="Arial" charset="0"/>
              <a:buAutoNum type="arabicPlain" startAt="2009"/>
              <a:defRPr/>
            </a:pPr>
            <a:r>
              <a:rPr lang="ru-RU" sz="2000" dirty="0" smtClean="0"/>
              <a:t>    </a:t>
            </a:r>
            <a:r>
              <a:rPr lang="en-US" sz="2000" dirty="0" smtClean="0"/>
              <a:t>$</a:t>
            </a:r>
            <a:r>
              <a:rPr lang="ru-RU" sz="2000" dirty="0" smtClean="0"/>
              <a:t> </a:t>
            </a:r>
            <a:r>
              <a:rPr lang="en-US" sz="2000" dirty="0" smtClean="0"/>
              <a:t>2.92 </a:t>
            </a:r>
            <a:r>
              <a:rPr lang="ru-RU" sz="2000" dirty="0" smtClean="0"/>
              <a:t>миллиардов, </a:t>
            </a:r>
            <a:r>
              <a:rPr lang="en-US" sz="2000" dirty="0" smtClean="0"/>
              <a:t>   20,876 </a:t>
            </a:r>
            <a:r>
              <a:rPr lang="ru-RU" sz="2000" dirty="0" smtClean="0"/>
              <a:t>штатных работников </a:t>
            </a:r>
          </a:p>
          <a:p>
            <a:pPr marL="457200" indent="-457200">
              <a:buFont typeface="Arial" charset="0"/>
              <a:buNone/>
              <a:defRPr/>
            </a:pPr>
            <a:r>
              <a:rPr lang="ru-RU" sz="2000" dirty="0" smtClean="0"/>
              <a:t>Кроме того, НПС собирает средства:</a:t>
            </a:r>
          </a:p>
          <a:p>
            <a:pPr>
              <a:buFont typeface="Arial" charset="0"/>
              <a:buNone/>
              <a:defRPr/>
            </a:pPr>
            <a:r>
              <a:rPr lang="ru-RU" sz="2000" dirty="0" smtClean="0"/>
              <a:t>От </a:t>
            </a:r>
            <a:r>
              <a:rPr lang="ru-RU" sz="2000" b="1" dirty="0" smtClean="0"/>
              <a:t>платы за вход </a:t>
            </a:r>
            <a:r>
              <a:rPr lang="ru-RU" sz="2000" dirty="0" smtClean="0"/>
              <a:t>в парк -  около </a:t>
            </a:r>
            <a:r>
              <a:rPr lang="ru-RU" sz="2000" b="1" dirty="0" smtClean="0"/>
              <a:t>190 миллионов </a:t>
            </a:r>
            <a:r>
              <a:rPr lang="ru-RU" sz="2000" dirty="0" smtClean="0"/>
              <a:t>в год</a:t>
            </a:r>
          </a:p>
          <a:p>
            <a:pPr>
              <a:buFont typeface="Arial" charset="0"/>
              <a:buNone/>
              <a:defRPr/>
            </a:pPr>
            <a:r>
              <a:rPr lang="ru-RU" sz="2000" dirty="0" smtClean="0"/>
              <a:t>От </a:t>
            </a:r>
            <a:r>
              <a:rPr lang="ru-RU" sz="2000" b="1" dirty="0" smtClean="0"/>
              <a:t>выплат концессионеров </a:t>
            </a:r>
            <a:r>
              <a:rPr lang="ru-RU" sz="2000" dirty="0" smtClean="0"/>
              <a:t>– </a:t>
            </a:r>
            <a:r>
              <a:rPr lang="ru-RU" sz="2000" b="1" dirty="0" smtClean="0"/>
              <a:t>60 миллионов </a:t>
            </a:r>
            <a:r>
              <a:rPr lang="ru-RU" sz="2000" dirty="0" smtClean="0"/>
              <a:t>в год</a:t>
            </a:r>
          </a:p>
          <a:p>
            <a:pPr>
              <a:buFont typeface="Arial" charset="0"/>
              <a:buNone/>
              <a:defRPr/>
            </a:pPr>
            <a:r>
              <a:rPr lang="ru-RU" sz="2000" dirty="0" smtClean="0"/>
              <a:t>От </a:t>
            </a:r>
            <a:r>
              <a:rPr lang="ru-RU" sz="2000" b="1" dirty="0" smtClean="0"/>
              <a:t>продаж фильмов и фотографий 1,2 миллиона </a:t>
            </a:r>
            <a:r>
              <a:rPr lang="ru-RU" sz="2000" dirty="0" smtClean="0"/>
              <a:t>в год</a:t>
            </a:r>
          </a:p>
          <a:p>
            <a:pPr>
              <a:buFont typeface="Arial" charset="0"/>
              <a:buNone/>
              <a:defRPr/>
            </a:pPr>
            <a:r>
              <a:rPr lang="ru-RU" sz="2000" dirty="0" smtClean="0"/>
              <a:t>Почти </a:t>
            </a:r>
            <a:r>
              <a:rPr lang="ru-RU" sz="2000" b="1" dirty="0" smtClean="0"/>
              <a:t>2,5 миллиона волонтеров </a:t>
            </a:r>
            <a:r>
              <a:rPr lang="ru-RU" sz="2000" dirty="0" smtClean="0"/>
              <a:t>ежегодно принимают участие в работе парков и вносят свой труд, время.</a:t>
            </a:r>
          </a:p>
          <a:p>
            <a:pPr>
              <a:buFont typeface="Arial" charset="0"/>
              <a:buNone/>
              <a:defRPr/>
            </a:pPr>
            <a:r>
              <a:rPr lang="ru-RU" sz="2000" dirty="0" smtClean="0"/>
              <a:t>                                          </a:t>
            </a:r>
            <a:r>
              <a:rPr lang="ru-RU" sz="2000" b="1" dirty="0" smtClean="0"/>
              <a:t>Фонд национальных парков  </a:t>
            </a:r>
            <a:r>
              <a:rPr lang="ru-RU" sz="2000" dirty="0" smtClean="0"/>
              <a:t>- партнер СНП определенный      			Конгрессом партнер  и сотни групп Друзей парков  и   				местных </a:t>
            </a:r>
            <a:r>
              <a:rPr lang="ru-RU" sz="2000" dirty="0" err="1" smtClean="0"/>
              <a:t>некомерческих</a:t>
            </a:r>
            <a:r>
              <a:rPr lang="ru-RU" sz="2000" dirty="0" smtClean="0"/>
              <a:t> организаций </a:t>
            </a:r>
          </a:p>
          <a:p>
            <a:pPr>
              <a:buFont typeface="Arial" charset="0"/>
              <a:buNone/>
              <a:defRPr/>
            </a:pPr>
            <a:r>
              <a:rPr lang="ru-RU" sz="2000" dirty="0" smtClean="0"/>
              <a:t>                                                                          помогают паркам</a:t>
            </a:r>
          </a:p>
          <a:p>
            <a:pPr>
              <a:buFont typeface="Arial" charset="0"/>
              <a:buNone/>
              <a:defRPr/>
            </a:pPr>
            <a:endParaRPr lang="ru-RU" sz="2000" dirty="0" smtClean="0"/>
          </a:p>
          <a:p>
            <a:pPr>
              <a:buFont typeface="Arial" charset="0"/>
              <a:buNone/>
              <a:defRPr/>
            </a:pPr>
            <a:r>
              <a:rPr lang="en-US" sz="1400" dirty="0" smtClean="0"/>
              <a:t/>
            </a:r>
            <a:br>
              <a:rPr lang="en-US" sz="1400" dirty="0" smtClean="0"/>
            </a:br>
            <a:endParaRPr lang="ru-RU" sz="1400" dirty="0"/>
          </a:p>
        </p:txBody>
      </p:sp>
      <p:grpSp>
        <p:nvGrpSpPr>
          <p:cNvPr id="45061" name="Group 6"/>
          <p:cNvGrpSpPr>
            <a:grpSpLocks/>
          </p:cNvGrpSpPr>
          <p:nvPr/>
        </p:nvGrpSpPr>
        <p:grpSpPr bwMode="auto">
          <a:xfrm>
            <a:off x="0" y="5013325"/>
            <a:ext cx="9467850" cy="2028825"/>
            <a:chOff x="-398" y="4034"/>
            <a:chExt cx="13002" cy="10696"/>
          </a:xfrm>
        </p:grpSpPr>
        <p:grpSp>
          <p:nvGrpSpPr>
            <p:cNvPr id="45063" name="Group 7"/>
            <p:cNvGrpSpPr>
              <a:grpSpLocks/>
            </p:cNvGrpSpPr>
            <p:nvPr/>
          </p:nvGrpSpPr>
          <p:grpSpPr bwMode="auto">
            <a:xfrm>
              <a:off x="-398" y="8243"/>
              <a:ext cx="13002" cy="6487"/>
              <a:chOff x="-398" y="8243"/>
              <a:chExt cx="13002" cy="6487"/>
            </a:xfrm>
          </p:grpSpPr>
          <p:sp>
            <p:nvSpPr>
              <p:cNvPr id="45071" name="AutoShape 8"/>
              <p:cNvSpPr>
                <a:spLocks noChangeArrowheads="1"/>
              </p:cNvSpPr>
              <p:nvPr/>
            </p:nvSpPr>
            <p:spPr bwMode="auto">
              <a:xfrm>
                <a:off x="-398" y="8243"/>
                <a:ext cx="13002" cy="5760"/>
              </a:xfrm>
              <a:prstGeom prst="wave">
                <a:avLst>
                  <a:gd name="adj1" fmla="val 13005"/>
                  <a:gd name="adj2" fmla="val 7787"/>
                </a:avLst>
              </a:pr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45072" name="Group 9"/>
              <p:cNvGrpSpPr>
                <a:grpSpLocks/>
              </p:cNvGrpSpPr>
              <p:nvPr/>
            </p:nvGrpSpPr>
            <p:grpSpPr bwMode="auto">
              <a:xfrm>
                <a:off x="-398" y="8675"/>
                <a:ext cx="12630" cy="6055"/>
                <a:chOff x="-398" y="8675"/>
                <a:chExt cx="12630" cy="6055"/>
              </a:xfrm>
            </p:grpSpPr>
            <p:sp>
              <p:nvSpPr>
                <p:cNvPr id="45073" name="AutoShape 10"/>
                <p:cNvSpPr>
                  <a:spLocks noChangeArrowheads="1"/>
                </p:cNvSpPr>
                <p:nvPr/>
              </p:nvSpPr>
              <p:spPr bwMode="auto">
                <a:xfrm>
                  <a:off x="-8" y="8675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95B3D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45074" name="AutoShape 11"/>
                <p:cNvSpPr>
                  <a:spLocks noChangeArrowheads="1"/>
                </p:cNvSpPr>
                <p:nvPr/>
              </p:nvSpPr>
              <p:spPr bwMode="auto">
                <a:xfrm>
                  <a:off x="-398" y="8970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365F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45064" name="Group 12"/>
            <p:cNvGrpSpPr>
              <a:grpSpLocks/>
            </p:cNvGrpSpPr>
            <p:nvPr/>
          </p:nvGrpSpPr>
          <p:grpSpPr bwMode="auto">
            <a:xfrm>
              <a:off x="-398" y="4034"/>
              <a:ext cx="4020" cy="7295"/>
              <a:chOff x="-398" y="4034"/>
              <a:chExt cx="4020" cy="7295"/>
            </a:xfrm>
          </p:grpSpPr>
          <p:grpSp>
            <p:nvGrpSpPr>
              <p:cNvPr id="45065" name="Group 13"/>
              <p:cNvGrpSpPr>
                <a:grpSpLocks/>
              </p:cNvGrpSpPr>
              <p:nvPr/>
            </p:nvGrpSpPr>
            <p:grpSpPr bwMode="auto">
              <a:xfrm>
                <a:off x="-249" y="4034"/>
                <a:ext cx="3871" cy="7295"/>
                <a:chOff x="-346" y="3699"/>
                <a:chExt cx="3864" cy="7500"/>
              </a:xfrm>
            </p:grpSpPr>
            <p:sp>
              <p:nvSpPr>
                <p:cNvPr id="45069" name="Freeform 14"/>
                <p:cNvSpPr>
                  <a:spLocks/>
                </p:cNvSpPr>
                <p:nvPr/>
              </p:nvSpPr>
              <p:spPr bwMode="auto">
                <a:xfrm>
                  <a:off x="-346" y="4765"/>
                  <a:ext cx="3864" cy="6434"/>
                </a:xfrm>
                <a:custGeom>
                  <a:avLst/>
                  <a:gdLst>
                    <a:gd name="T0" fmla="*/ 2542 w 4856"/>
                    <a:gd name="T1" fmla="*/ 12 h 12159"/>
                    <a:gd name="T2" fmla="*/ 2864 w 4856"/>
                    <a:gd name="T3" fmla="*/ 365 h 12159"/>
                    <a:gd name="T4" fmla="*/ 3054 w 4856"/>
                    <a:gd name="T5" fmla="*/ 801 h 12159"/>
                    <a:gd name="T6" fmla="*/ 2987 w 4856"/>
                    <a:gd name="T7" fmla="*/ 1238 h 12159"/>
                    <a:gd name="T8" fmla="*/ 2608 w 4856"/>
                    <a:gd name="T9" fmla="*/ 1619 h 12159"/>
                    <a:gd name="T10" fmla="*/ 1563 w 4856"/>
                    <a:gd name="T11" fmla="*/ 1994 h 12159"/>
                    <a:gd name="T12" fmla="*/ 839 w 4856"/>
                    <a:gd name="T13" fmla="*/ 2321 h 12159"/>
                    <a:gd name="T14" fmla="*/ 398 w 4856"/>
                    <a:gd name="T15" fmla="*/ 2690 h 12159"/>
                    <a:gd name="T16" fmla="*/ 316 w 4856"/>
                    <a:gd name="T17" fmla="*/ 3037 h 12159"/>
                    <a:gd name="T18" fmla="*/ 463 w 4856"/>
                    <a:gd name="T19" fmla="*/ 3363 h 12159"/>
                    <a:gd name="T20" fmla="*/ 70 w 4856"/>
                    <a:gd name="T21" fmla="*/ 2792 h 12159"/>
                    <a:gd name="T22" fmla="*/ 54 w 4856"/>
                    <a:gd name="T23" fmla="*/ 2220 h 12159"/>
                    <a:gd name="T24" fmla="*/ 398 w 4856"/>
                    <a:gd name="T25" fmla="*/ 1793 h 12159"/>
                    <a:gd name="T26" fmla="*/ 1050 w 4856"/>
                    <a:gd name="T27" fmla="*/ 1482 h 12159"/>
                    <a:gd name="T28" fmla="*/ 1971 w 4856"/>
                    <a:gd name="T29" fmla="*/ 1158 h 12159"/>
                    <a:gd name="T30" fmla="*/ 2550 w 4856"/>
                    <a:gd name="T31" fmla="*/ 701 h 12159"/>
                    <a:gd name="T32" fmla="*/ 2673 w 4856"/>
                    <a:gd name="T33" fmla="*/ 237 h 12159"/>
                    <a:gd name="T34" fmla="*/ 2542 w 4856"/>
                    <a:gd name="T35" fmla="*/ 12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5070" name="Freeform 15"/>
                <p:cNvSpPr>
                  <a:spLocks/>
                </p:cNvSpPr>
                <p:nvPr/>
              </p:nvSpPr>
              <p:spPr bwMode="auto">
                <a:xfrm>
                  <a:off x="1058" y="3699"/>
                  <a:ext cx="1579" cy="3954"/>
                </a:xfrm>
                <a:custGeom>
                  <a:avLst/>
                  <a:gdLst>
                    <a:gd name="T0" fmla="*/ 424 w 4856"/>
                    <a:gd name="T1" fmla="*/ 5 h 12159"/>
                    <a:gd name="T2" fmla="*/ 478 w 4856"/>
                    <a:gd name="T3" fmla="*/ 138 h 12159"/>
                    <a:gd name="T4" fmla="*/ 510 w 4856"/>
                    <a:gd name="T5" fmla="*/ 303 h 12159"/>
                    <a:gd name="T6" fmla="*/ 499 w 4856"/>
                    <a:gd name="T7" fmla="*/ 468 h 12159"/>
                    <a:gd name="T8" fmla="*/ 435 w 4856"/>
                    <a:gd name="T9" fmla="*/ 611 h 12159"/>
                    <a:gd name="T10" fmla="*/ 261 w 4856"/>
                    <a:gd name="T11" fmla="*/ 753 h 12159"/>
                    <a:gd name="T12" fmla="*/ 140 w 4856"/>
                    <a:gd name="T13" fmla="*/ 877 h 12159"/>
                    <a:gd name="T14" fmla="*/ 66 w 4856"/>
                    <a:gd name="T15" fmla="*/ 1016 h 12159"/>
                    <a:gd name="T16" fmla="*/ 53 w 4856"/>
                    <a:gd name="T17" fmla="*/ 1147 h 12159"/>
                    <a:gd name="T18" fmla="*/ 77 w 4856"/>
                    <a:gd name="T19" fmla="*/ 1270 h 12159"/>
                    <a:gd name="T20" fmla="*/ 12 w 4856"/>
                    <a:gd name="T21" fmla="*/ 1054 h 12159"/>
                    <a:gd name="T22" fmla="*/ 9 w 4856"/>
                    <a:gd name="T23" fmla="*/ 838 h 12159"/>
                    <a:gd name="T24" fmla="*/ 66 w 4856"/>
                    <a:gd name="T25" fmla="*/ 677 h 12159"/>
                    <a:gd name="T26" fmla="*/ 175 w 4856"/>
                    <a:gd name="T27" fmla="*/ 560 h 12159"/>
                    <a:gd name="T28" fmla="*/ 329 w 4856"/>
                    <a:gd name="T29" fmla="*/ 437 h 12159"/>
                    <a:gd name="T30" fmla="*/ 426 w 4856"/>
                    <a:gd name="T31" fmla="*/ 265 h 12159"/>
                    <a:gd name="T32" fmla="*/ 446 w 4856"/>
                    <a:gd name="T33" fmla="*/ 89 h 12159"/>
                    <a:gd name="T34" fmla="*/ 424 w 4856"/>
                    <a:gd name="T35" fmla="*/ 5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5066" name="Group 16"/>
              <p:cNvGrpSpPr>
                <a:grpSpLocks/>
              </p:cNvGrpSpPr>
              <p:nvPr/>
            </p:nvGrpSpPr>
            <p:grpSpPr bwMode="auto">
              <a:xfrm>
                <a:off x="-398" y="4128"/>
                <a:ext cx="3719" cy="6988"/>
                <a:chOff x="-445" y="3502"/>
                <a:chExt cx="3713" cy="7183"/>
              </a:xfrm>
            </p:grpSpPr>
            <p:sp>
              <p:nvSpPr>
                <p:cNvPr id="45067" name="Freeform 17"/>
                <p:cNvSpPr>
                  <a:spLocks/>
                </p:cNvSpPr>
                <p:nvPr/>
              </p:nvSpPr>
              <p:spPr bwMode="auto">
                <a:xfrm>
                  <a:off x="-445" y="4590"/>
                  <a:ext cx="3713" cy="6095"/>
                </a:xfrm>
                <a:custGeom>
                  <a:avLst/>
                  <a:gdLst>
                    <a:gd name="T0" fmla="*/ 2347 w 4856"/>
                    <a:gd name="T1" fmla="*/ 11 h 12159"/>
                    <a:gd name="T2" fmla="*/ 2644 w 4856"/>
                    <a:gd name="T3" fmla="*/ 327 h 12159"/>
                    <a:gd name="T4" fmla="*/ 2820 w 4856"/>
                    <a:gd name="T5" fmla="*/ 719 h 12159"/>
                    <a:gd name="T6" fmla="*/ 2758 w 4856"/>
                    <a:gd name="T7" fmla="*/ 1111 h 12159"/>
                    <a:gd name="T8" fmla="*/ 2408 w 4856"/>
                    <a:gd name="T9" fmla="*/ 1453 h 12159"/>
                    <a:gd name="T10" fmla="*/ 1443 w 4856"/>
                    <a:gd name="T11" fmla="*/ 1790 h 12159"/>
                    <a:gd name="T12" fmla="*/ 775 w 4856"/>
                    <a:gd name="T13" fmla="*/ 2083 h 12159"/>
                    <a:gd name="T14" fmla="*/ 367 w 4856"/>
                    <a:gd name="T15" fmla="*/ 2414 h 12159"/>
                    <a:gd name="T16" fmla="*/ 292 w 4856"/>
                    <a:gd name="T17" fmla="*/ 2726 h 12159"/>
                    <a:gd name="T18" fmla="*/ 428 w 4856"/>
                    <a:gd name="T19" fmla="*/ 3018 h 12159"/>
                    <a:gd name="T20" fmla="*/ 65 w 4856"/>
                    <a:gd name="T21" fmla="*/ 2505 h 12159"/>
                    <a:gd name="T22" fmla="*/ 50 w 4856"/>
                    <a:gd name="T23" fmla="*/ 1992 h 12159"/>
                    <a:gd name="T24" fmla="*/ 367 w 4856"/>
                    <a:gd name="T25" fmla="*/ 1609 h 12159"/>
                    <a:gd name="T26" fmla="*/ 970 w 4856"/>
                    <a:gd name="T27" fmla="*/ 1330 h 12159"/>
                    <a:gd name="T28" fmla="*/ 1820 w 4856"/>
                    <a:gd name="T29" fmla="*/ 1040 h 12159"/>
                    <a:gd name="T30" fmla="*/ 2355 w 4856"/>
                    <a:gd name="T31" fmla="*/ 629 h 12159"/>
                    <a:gd name="T32" fmla="*/ 2467 w 4856"/>
                    <a:gd name="T33" fmla="*/ 213 h 12159"/>
                    <a:gd name="T34" fmla="*/ 2347 w 4856"/>
                    <a:gd name="T35" fmla="*/ 11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5068" name="Freeform 18"/>
                <p:cNvSpPr>
                  <a:spLocks/>
                </p:cNvSpPr>
                <p:nvPr/>
              </p:nvSpPr>
              <p:spPr bwMode="auto">
                <a:xfrm>
                  <a:off x="-95" y="3500"/>
                  <a:ext cx="2505" cy="3957"/>
                </a:xfrm>
                <a:custGeom>
                  <a:avLst/>
                  <a:gdLst>
                    <a:gd name="T0" fmla="*/ 4014 w 4856"/>
                    <a:gd name="T1" fmla="*/ 44 h 12159"/>
                    <a:gd name="T2" fmla="*/ 4523 w 4856"/>
                    <a:gd name="T3" fmla="*/ 1302 h 12159"/>
                    <a:gd name="T4" fmla="*/ 4823 w 4856"/>
                    <a:gd name="T5" fmla="*/ 2862 h 12159"/>
                    <a:gd name="T6" fmla="*/ 4718 w 4856"/>
                    <a:gd name="T7" fmla="*/ 4422 h 12159"/>
                    <a:gd name="T8" fmla="*/ 4118 w 4856"/>
                    <a:gd name="T9" fmla="*/ 5782 h 12159"/>
                    <a:gd name="T10" fmla="*/ 2468 w 4856"/>
                    <a:gd name="T11" fmla="*/ 7122 h 12159"/>
                    <a:gd name="T12" fmla="*/ 1326 w 4856"/>
                    <a:gd name="T13" fmla="*/ 8290 h 12159"/>
                    <a:gd name="T14" fmla="*/ 628 w 4856"/>
                    <a:gd name="T15" fmla="*/ 9608 h 12159"/>
                    <a:gd name="T16" fmla="*/ 499 w 4856"/>
                    <a:gd name="T17" fmla="*/ 10848 h 12159"/>
                    <a:gd name="T18" fmla="*/ 732 w 4856"/>
                    <a:gd name="T19" fmla="*/ 12012 h 12159"/>
                    <a:gd name="T20" fmla="*/ 111 w 4856"/>
                    <a:gd name="T21" fmla="*/ 9970 h 12159"/>
                    <a:gd name="T22" fmla="*/ 85 w 4856"/>
                    <a:gd name="T23" fmla="*/ 7928 h 12159"/>
                    <a:gd name="T24" fmla="*/ 628 w 4856"/>
                    <a:gd name="T25" fmla="*/ 6403 h 12159"/>
                    <a:gd name="T26" fmla="*/ 1658 w 4856"/>
                    <a:gd name="T27" fmla="*/ 5292 h 12159"/>
                    <a:gd name="T28" fmla="*/ 3113 w 4856"/>
                    <a:gd name="T29" fmla="*/ 4137 h 12159"/>
                    <a:gd name="T30" fmla="*/ 4028 w 4856"/>
                    <a:gd name="T31" fmla="*/ 2502 h 12159"/>
                    <a:gd name="T32" fmla="*/ 4221 w 4856"/>
                    <a:gd name="T33" fmla="*/ 845 h 12159"/>
                    <a:gd name="T34" fmla="*/ 4014 w 4856"/>
                    <a:gd name="T35" fmla="*/ 44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4F81BD"/>
                </a:solidFill>
                <a:ln w="38100" cmpd="sng">
                  <a:solidFill>
                    <a:srgbClr val="F2F2F2"/>
                  </a:solidFill>
                  <a:prstDash val="solid"/>
                  <a:round/>
                  <a:headEnd/>
                  <a:tailEnd/>
                </a:ln>
                <a:effectLst>
                  <a:outerShdw dist="28398" dir="3806097" algn="ctr" rotWithShape="0">
                    <a:srgbClr val="243F60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graphicFrame>
        <p:nvGraphicFramePr>
          <p:cNvPr id="45062" name="Object 9"/>
          <p:cNvGraphicFramePr>
            <a:graphicFrameLocks noChangeAspect="1"/>
          </p:cNvGraphicFramePr>
          <p:nvPr/>
        </p:nvGraphicFramePr>
        <p:xfrm>
          <a:off x="8243888" y="115888"/>
          <a:ext cx="792162" cy="882650"/>
        </p:xfrm>
        <a:graphic>
          <a:graphicData uri="http://schemas.openxmlformats.org/presentationml/2006/ole">
            <p:oleObj spid="_x0000_s45062" name="Document" r:id="rId4" imgW="2679192" imgH="2980944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083" name="Заголовок 1"/>
          <p:cNvSpPr>
            <a:spLocks noGrp="1"/>
          </p:cNvSpPr>
          <p:nvPr>
            <p:ph type="title"/>
          </p:nvPr>
        </p:nvSpPr>
        <p:spPr>
          <a:xfrm>
            <a:off x="395288" y="115888"/>
            <a:ext cx="8229600" cy="1143000"/>
          </a:xfrm>
        </p:spPr>
        <p:txBody>
          <a:bodyPr/>
          <a:lstStyle/>
          <a:p>
            <a:r>
              <a:rPr lang="ru-RU" sz="3600" smtClean="0"/>
              <a:t>Вклад НП США в экономику страны</a:t>
            </a:r>
          </a:p>
        </p:txBody>
      </p:sp>
      <p:sp>
        <p:nvSpPr>
          <p:cNvPr id="46084" name="Содержимое 2"/>
          <p:cNvSpPr>
            <a:spLocks noGrp="1"/>
          </p:cNvSpPr>
          <p:nvPr>
            <p:ph idx="1"/>
          </p:nvPr>
        </p:nvSpPr>
        <p:spPr>
          <a:xfrm>
            <a:off x="214313" y="981075"/>
            <a:ext cx="8929687" cy="4525963"/>
          </a:xfrm>
        </p:spPr>
        <p:txBody>
          <a:bodyPr/>
          <a:lstStyle/>
          <a:p>
            <a:r>
              <a:rPr lang="en-US" sz="2400" b="1" smtClean="0"/>
              <a:t>281 </a:t>
            </a:r>
            <a:r>
              <a:rPr lang="ru-RU" sz="2400" b="1" smtClean="0"/>
              <a:t>миллионов посетителей </a:t>
            </a:r>
            <a:r>
              <a:rPr lang="ru-RU" sz="2400" smtClean="0"/>
              <a:t>в 394 (34 млн.га) национальных парках и иных объектов СНП, а также в окружающих парки населенных пунктах  </a:t>
            </a:r>
            <a:r>
              <a:rPr lang="ru-RU" sz="2400" b="1" smtClean="0"/>
              <a:t>потратили </a:t>
            </a:r>
            <a:r>
              <a:rPr lang="en-US" sz="2400" b="1" smtClean="0"/>
              <a:t>  </a:t>
            </a:r>
            <a:r>
              <a:rPr lang="ru-RU" sz="2400" b="1" smtClean="0"/>
              <a:t>- </a:t>
            </a:r>
            <a:r>
              <a:rPr lang="en-US" sz="2400" b="1" smtClean="0"/>
              <a:t>$</a:t>
            </a:r>
            <a:r>
              <a:rPr lang="ru-RU" sz="2400" b="1" smtClean="0"/>
              <a:t> </a:t>
            </a:r>
            <a:r>
              <a:rPr lang="en-US" sz="2400" b="1" smtClean="0"/>
              <a:t>12 </a:t>
            </a:r>
            <a:r>
              <a:rPr lang="ru-RU" sz="2400" b="1" smtClean="0"/>
              <a:t>миллиардов  (вкладывается в парки год из гос. бюджета около </a:t>
            </a:r>
            <a:r>
              <a:rPr lang="en-US" sz="2400" b="1" smtClean="0"/>
              <a:t>$</a:t>
            </a:r>
            <a:r>
              <a:rPr lang="ru-RU" sz="2400" b="1" smtClean="0"/>
              <a:t>3 млрд )</a:t>
            </a:r>
          </a:p>
          <a:p>
            <a:r>
              <a:rPr lang="ru-RU" sz="2400" smtClean="0"/>
              <a:t>Общий вклад  туристов    в национальную экономику </a:t>
            </a:r>
            <a:r>
              <a:rPr lang="en-US" sz="2400" smtClean="0">
                <a:solidFill>
                  <a:srgbClr val="FF0000"/>
                </a:solidFill>
              </a:rPr>
              <a:t> </a:t>
            </a:r>
            <a:endParaRPr lang="ru-RU" sz="2400" smtClean="0">
              <a:solidFill>
                <a:srgbClr val="FF0000"/>
              </a:solidFill>
            </a:endParaRPr>
          </a:p>
          <a:p>
            <a:pPr>
              <a:buFont typeface="Arial" charset="0"/>
              <a:buNone/>
            </a:pPr>
            <a:r>
              <a:rPr lang="ru-RU" sz="2400" smtClean="0">
                <a:solidFill>
                  <a:srgbClr val="FF0000"/>
                </a:solidFill>
              </a:rPr>
              <a:t>     </a:t>
            </a:r>
            <a:r>
              <a:rPr lang="en-US" sz="2400" b="1" smtClean="0"/>
              <a:t>$</a:t>
            </a:r>
            <a:r>
              <a:rPr lang="ru-RU" sz="2400" b="1" smtClean="0"/>
              <a:t> </a:t>
            </a:r>
            <a:r>
              <a:rPr lang="en-US" sz="2400" b="1" smtClean="0"/>
              <a:t>31 </a:t>
            </a:r>
            <a:r>
              <a:rPr lang="ru-RU" sz="2400" b="1" smtClean="0"/>
              <a:t>миллиардов, </a:t>
            </a:r>
            <a:r>
              <a:rPr lang="ru-RU" sz="2400" smtClean="0"/>
              <a:t>что поддерживает </a:t>
            </a:r>
            <a:r>
              <a:rPr lang="en-US" sz="2400" smtClean="0"/>
              <a:t> </a:t>
            </a:r>
            <a:r>
              <a:rPr lang="en-US" sz="2400" b="1" smtClean="0"/>
              <a:t>258 000</a:t>
            </a:r>
            <a:r>
              <a:rPr lang="ru-RU" sz="2400" b="1" smtClean="0"/>
              <a:t> </a:t>
            </a:r>
            <a:r>
              <a:rPr lang="ru-RU" sz="2400" smtClean="0"/>
              <a:t>рабочих мест</a:t>
            </a:r>
          </a:p>
          <a:p>
            <a:r>
              <a:rPr lang="en-US" sz="2400" smtClean="0"/>
              <a:t> </a:t>
            </a:r>
            <a:r>
              <a:rPr lang="ru-RU" sz="2400" smtClean="0"/>
              <a:t>В </a:t>
            </a:r>
            <a:r>
              <a:rPr lang="en-US" sz="2400" smtClean="0"/>
              <a:t>2010</a:t>
            </a:r>
            <a:r>
              <a:rPr lang="ru-RU" sz="2400" smtClean="0"/>
              <a:t> </a:t>
            </a:r>
            <a:r>
              <a:rPr lang="ru-RU" sz="2400" b="1" smtClean="0"/>
              <a:t>пять национальных парков </a:t>
            </a:r>
            <a:r>
              <a:rPr lang="ru-RU" sz="2400" smtClean="0"/>
              <a:t>в Западной Пенсильвании </a:t>
            </a:r>
            <a:r>
              <a:rPr lang="ru-RU" sz="2400" b="1" smtClean="0"/>
              <a:t>посетило  </a:t>
            </a:r>
            <a:r>
              <a:rPr lang="en-US" sz="2400" b="1" smtClean="0"/>
              <a:t> 643</a:t>
            </a:r>
            <a:r>
              <a:rPr lang="ru-RU" sz="2400" b="1" smtClean="0"/>
              <a:t> </a:t>
            </a:r>
            <a:r>
              <a:rPr lang="en-US" sz="2400" b="1" smtClean="0"/>
              <a:t>000 </a:t>
            </a:r>
            <a:r>
              <a:rPr lang="ru-RU" sz="2400" b="1" smtClean="0"/>
              <a:t>человек</a:t>
            </a:r>
            <a:r>
              <a:rPr lang="ru-RU" sz="2400" smtClean="0"/>
              <a:t>, которые потратили  </a:t>
            </a:r>
            <a:r>
              <a:rPr lang="en-US" sz="2400" b="1" smtClean="0"/>
              <a:t>$28 </a:t>
            </a:r>
            <a:r>
              <a:rPr lang="ru-RU" sz="2400" b="1" smtClean="0"/>
              <a:t>миллионов </a:t>
            </a:r>
            <a:r>
              <a:rPr lang="ru-RU" sz="2400" smtClean="0"/>
              <a:t>в национальных парках и в ближайших населенных  пунктах, что обеспечило </a:t>
            </a:r>
            <a:r>
              <a:rPr lang="en-US" sz="2400" smtClean="0"/>
              <a:t> 421</a:t>
            </a:r>
            <a:r>
              <a:rPr lang="ru-RU" sz="2400" smtClean="0"/>
              <a:t> рабочих мест</a:t>
            </a:r>
            <a:r>
              <a:rPr lang="en-US" sz="2400" smtClean="0"/>
              <a:t>. </a:t>
            </a:r>
            <a:endParaRPr lang="ru-RU" sz="2400" smtClean="0"/>
          </a:p>
          <a:p>
            <a:endParaRPr lang="ru-RU" sz="1600" smtClean="0"/>
          </a:p>
        </p:txBody>
      </p:sp>
      <p:grpSp>
        <p:nvGrpSpPr>
          <p:cNvPr id="46085" name="Group 6"/>
          <p:cNvGrpSpPr>
            <a:grpSpLocks/>
          </p:cNvGrpSpPr>
          <p:nvPr/>
        </p:nvGrpSpPr>
        <p:grpSpPr bwMode="auto">
          <a:xfrm>
            <a:off x="0" y="5013325"/>
            <a:ext cx="9467850" cy="2028825"/>
            <a:chOff x="-398" y="4034"/>
            <a:chExt cx="13002" cy="10696"/>
          </a:xfrm>
        </p:grpSpPr>
        <p:grpSp>
          <p:nvGrpSpPr>
            <p:cNvPr id="46087" name="Group 7"/>
            <p:cNvGrpSpPr>
              <a:grpSpLocks/>
            </p:cNvGrpSpPr>
            <p:nvPr/>
          </p:nvGrpSpPr>
          <p:grpSpPr bwMode="auto">
            <a:xfrm>
              <a:off x="-398" y="8243"/>
              <a:ext cx="13002" cy="6487"/>
              <a:chOff x="-398" y="8243"/>
              <a:chExt cx="13002" cy="6487"/>
            </a:xfrm>
          </p:grpSpPr>
          <p:sp>
            <p:nvSpPr>
              <p:cNvPr id="46095" name="AutoShape 8"/>
              <p:cNvSpPr>
                <a:spLocks noChangeArrowheads="1"/>
              </p:cNvSpPr>
              <p:nvPr/>
            </p:nvSpPr>
            <p:spPr bwMode="auto">
              <a:xfrm>
                <a:off x="-398" y="8243"/>
                <a:ext cx="13002" cy="5760"/>
              </a:xfrm>
              <a:prstGeom prst="wave">
                <a:avLst>
                  <a:gd name="adj1" fmla="val 13005"/>
                  <a:gd name="adj2" fmla="val 7787"/>
                </a:avLst>
              </a:pr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46096" name="Group 9"/>
              <p:cNvGrpSpPr>
                <a:grpSpLocks/>
              </p:cNvGrpSpPr>
              <p:nvPr/>
            </p:nvGrpSpPr>
            <p:grpSpPr bwMode="auto">
              <a:xfrm>
                <a:off x="-398" y="8675"/>
                <a:ext cx="12630" cy="6055"/>
                <a:chOff x="-398" y="8675"/>
                <a:chExt cx="12630" cy="6055"/>
              </a:xfrm>
            </p:grpSpPr>
            <p:sp>
              <p:nvSpPr>
                <p:cNvPr id="46097" name="AutoShape 10"/>
                <p:cNvSpPr>
                  <a:spLocks noChangeArrowheads="1"/>
                </p:cNvSpPr>
                <p:nvPr/>
              </p:nvSpPr>
              <p:spPr bwMode="auto">
                <a:xfrm>
                  <a:off x="-8" y="8675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95B3D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46098" name="AutoShape 11"/>
                <p:cNvSpPr>
                  <a:spLocks noChangeArrowheads="1"/>
                </p:cNvSpPr>
                <p:nvPr/>
              </p:nvSpPr>
              <p:spPr bwMode="auto">
                <a:xfrm>
                  <a:off x="-398" y="8970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365F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46088" name="Group 12"/>
            <p:cNvGrpSpPr>
              <a:grpSpLocks/>
            </p:cNvGrpSpPr>
            <p:nvPr/>
          </p:nvGrpSpPr>
          <p:grpSpPr bwMode="auto">
            <a:xfrm>
              <a:off x="-398" y="4034"/>
              <a:ext cx="4020" cy="7295"/>
              <a:chOff x="-398" y="4034"/>
              <a:chExt cx="4020" cy="7295"/>
            </a:xfrm>
          </p:grpSpPr>
          <p:grpSp>
            <p:nvGrpSpPr>
              <p:cNvPr id="46089" name="Group 13"/>
              <p:cNvGrpSpPr>
                <a:grpSpLocks/>
              </p:cNvGrpSpPr>
              <p:nvPr/>
            </p:nvGrpSpPr>
            <p:grpSpPr bwMode="auto">
              <a:xfrm>
                <a:off x="-249" y="4034"/>
                <a:ext cx="3871" cy="7295"/>
                <a:chOff x="-346" y="3699"/>
                <a:chExt cx="3864" cy="7500"/>
              </a:xfrm>
            </p:grpSpPr>
            <p:sp>
              <p:nvSpPr>
                <p:cNvPr id="46093" name="Freeform 14"/>
                <p:cNvSpPr>
                  <a:spLocks/>
                </p:cNvSpPr>
                <p:nvPr/>
              </p:nvSpPr>
              <p:spPr bwMode="auto">
                <a:xfrm>
                  <a:off x="-346" y="4765"/>
                  <a:ext cx="3864" cy="6434"/>
                </a:xfrm>
                <a:custGeom>
                  <a:avLst/>
                  <a:gdLst>
                    <a:gd name="T0" fmla="*/ 2542 w 4856"/>
                    <a:gd name="T1" fmla="*/ 12 h 12159"/>
                    <a:gd name="T2" fmla="*/ 2864 w 4856"/>
                    <a:gd name="T3" fmla="*/ 365 h 12159"/>
                    <a:gd name="T4" fmla="*/ 3054 w 4856"/>
                    <a:gd name="T5" fmla="*/ 801 h 12159"/>
                    <a:gd name="T6" fmla="*/ 2987 w 4856"/>
                    <a:gd name="T7" fmla="*/ 1238 h 12159"/>
                    <a:gd name="T8" fmla="*/ 2608 w 4856"/>
                    <a:gd name="T9" fmla="*/ 1619 h 12159"/>
                    <a:gd name="T10" fmla="*/ 1563 w 4856"/>
                    <a:gd name="T11" fmla="*/ 1994 h 12159"/>
                    <a:gd name="T12" fmla="*/ 839 w 4856"/>
                    <a:gd name="T13" fmla="*/ 2321 h 12159"/>
                    <a:gd name="T14" fmla="*/ 398 w 4856"/>
                    <a:gd name="T15" fmla="*/ 2690 h 12159"/>
                    <a:gd name="T16" fmla="*/ 316 w 4856"/>
                    <a:gd name="T17" fmla="*/ 3037 h 12159"/>
                    <a:gd name="T18" fmla="*/ 463 w 4856"/>
                    <a:gd name="T19" fmla="*/ 3363 h 12159"/>
                    <a:gd name="T20" fmla="*/ 70 w 4856"/>
                    <a:gd name="T21" fmla="*/ 2792 h 12159"/>
                    <a:gd name="T22" fmla="*/ 54 w 4856"/>
                    <a:gd name="T23" fmla="*/ 2220 h 12159"/>
                    <a:gd name="T24" fmla="*/ 398 w 4856"/>
                    <a:gd name="T25" fmla="*/ 1793 h 12159"/>
                    <a:gd name="T26" fmla="*/ 1050 w 4856"/>
                    <a:gd name="T27" fmla="*/ 1482 h 12159"/>
                    <a:gd name="T28" fmla="*/ 1971 w 4856"/>
                    <a:gd name="T29" fmla="*/ 1158 h 12159"/>
                    <a:gd name="T30" fmla="*/ 2550 w 4856"/>
                    <a:gd name="T31" fmla="*/ 701 h 12159"/>
                    <a:gd name="T32" fmla="*/ 2673 w 4856"/>
                    <a:gd name="T33" fmla="*/ 237 h 12159"/>
                    <a:gd name="T34" fmla="*/ 2542 w 4856"/>
                    <a:gd name="T35" fmla="*/ 12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6094" name="Freeform 15"/>
                <p:cNvSpPr>
                  <a:spLocks/>
                </p:cNvSpPr>
                <p:nvPr/>
              </p:nvSpPr>
              <p:spPr bwMode="auto">
                <a:xfrm>
                  <a:off x="1058" y="3699"/>
                  <a:ext cx="1579" cy="3954"/>
                </a:xfrm>
                <a:custGeom>
                  <a:avLst/>
                  <a:gdLst>
                    <a:gd name="T0" fmla="*/ 424 w 4856"/>
                    <a:gd name="T1" fmla="*/ 5 h 12159"/>
                    <a:gd name="T2" fmla="*/ 478 w 4856"/>
                    <a:gd name="T3" fmla="*/ 138 h 12159"/>
                    <a:gd name="T4" fmla="*/ 510 w 4856"/>
                    <a:gd name="T5" fmla="*/ 303 h 12159"/>
                    <a:gd name="T6" fmla="*/ 499 w 4856"/>
                    <a:gd name="T7" fmla="*/ 468 h 12159"/>
                    <a:gd name="T8" fmla="*/ 435 w 4856"/>
                    <a:gd name="T9" fmla="*/ 611 h 12159"/>
                    <a:gd name="T10" fmla="*/ 261 w 4856"/>
                    <a:gd name="T11" fmla="*/ 753 h 12159"/>
                    <a:gd name="T12" fmla="*/ 140 w 4856"/>
                    <a:gd name="T13" fmla="*/ 877 h 12159"/>
                    <a:gd name="T14" fmla="*/ 66 w 4856"/>
                    <a:gd name="T15" fmla="*/ 1016 h 12159"/>
                    <a:gd name="T16" fmla="*/ 53 w 4856"/>
                    <a:gd name="T17" fmla="*/ 1147 h 12159"/>
                    <a:gd name="T18" fmla="*/ 77 w 4856"/>
                    <a:gd name="T19" fmla="*/ 1270 h 12159"/>
                    <a:gd name="T20" fmla="*/ 12 w 4856"/>
                    <a:gd name="T21" fmla="*/ 1054 h 12159"/>
                    <a:gd name="T22" fmla="*/ 9 w 4856"/>
                    <a:gd name="T23" fmla="*/ 838 h 12159"/>
                    <a:gd name="T24" fmla="*/ 66 w 4856"/>
                    <a:gd name="T25" fmla="*/ 677 h 12159"/>
                    <a:gd name="T26" fmla="*/ 175 w 4856"/>
                    <a:gd name="T27" fmla="*/ 560 h 12159"/>
                    <a:gd name="T28" fmla="*/ 329 w 4856"/>
                    <a:gd name="T29" fmla="*/ 437 h 12159"/>
                    <a:gd name="T30" fmla="*/ 426 w 4856"/>
                    <a:gd name="T31" fmla="*/ 265 h 12159"/>
                    <a:gd name="T32" fmla="*/ 446 w 4856"/>
                    <a:gd name="T33" fmla="*/ 89 h 12159"/>
                    <a:gd name="T34" fmla="*/ 424 w 4856"/>
                    <a:gd name="T35" fmla="*/ 5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6090" name="Group 16"/>
              <p:cNvGrpSpPr>
                <a:grpSpLocks/>
              </p:cNvGrpSpPr>
              <p:nvPr/>
            </p:nvGrpSpPr>
            <p:grpSpPr bwMode="auto">
              <a:xfrm>
                <a:off x="-398" y="4128"/>
                <a:ext cx="3719" cy="6988"/>
                <a:chOff x="-445" y="3502"/>
                <a:chExt cx="3713" cy="7183"/>
              </a:xfrm>
            </p:grpSpPr>
            <p:sp>
              <p:nvSpPr>
                <p:cNvPr id="46091" name="Freeform 17"/>
                <p:cNvSpPr>
                  <a:spLocks/>
                </p:cNvSpPr>
                <p:nvPr/>
              </p:nvSpPr>
              <p:spPr bwMode="auto">
                <a:xfrm>
                  <a:off x="-445" y="4590"/>
                  <a:ext cx="3713" cy="6095"/>
                </a:xfrm>
                <a:custGeom>
                  <a:avLst/>
                  <a:gdLst>
                    <a:gd name="T0" fmla="*/ 2347 w 4856"/>
                    <a:gd name="T1" fmla="*/ 11 h 12159"/>
                    <a:gd name="T2" fmla="*/ 2644 w 4856"/>
                    <a:gd name="T3" fmla="*/ 327 h 12159"/>
                    <a:gd name="T4" fmla="*/ 2820 w 4856"/>
                    <a:gd name="T5" fmla="*/ 719 h 12159"/>
                    <a:gd name="T6" fmla="*/ 2758 w 4856"/>
                    <a:gd name="T7" fmla="*/ 1111 h 12159"/>
                    <a:gd name="T8" fmla="*/ 2408 w 4856"/>
                    <a:gd name="T9" fmla="*/ 1453 h 12159"/>
                    <a:gd name="T10" fmla="*/ 1443 w 4856"/>
                    <a:gd name="T11" fmla="*/ 1790 h 12159"/>
                    <a:gd name="T12" fmla="*/ 775 w 4856"/>
                    <a:gd name="T13" fmla="*/ 2083 h 12159"/>
                    <a:gd name="T14" fmla="*/ 367 w 4856"/>
                    <a:gd name="T15" fmla="*/ 2414 h 12159"/>
                    <a:gd name="T16" fmla="*/ 292 w 4856"/>
                    <a:gd name="T17" fmla="*/ 2726 h 12159"/>
                    <a:gd name="T18" fmla="*/ 428 w 4856"/>
                    <a:gd name="T19" fmla="*/ 3018 h 12159"/>
                    <a:gd name="T20" fmla="*/ 65 w 4856"/>
                    <a:gd name="T21" fmla="*/ 2505 h 12159"/>
                    <a:gd name="T22" fmla="*/ 50 w 4856"/>
                    <a:gd name="T23" fmla="*/ 1992 h 12159"/>
                    <a:gd name="T24" fmla="*/ 367 w 4856"/>
                    <a:gd name="T25" fmla="*/ 1609 h 12159"/>
                    <a:gd name="T26" fmla="*/ 970 w 4856"/>
                    <a:gd name="T27" fmla="*/ 1330 h 12159"/>
                    <a:gd name="T28" fmla="*/ 1820 w 4856"/>
                    <a:gd name="T29" fmla="*/ 1040 h 12159"/>
                    <a:gd name="T30" fmla="*/ 2355 w 4856"/>
                    <a:gd name="T31" fmla="*/ 629 h 12159"/>
                    <a:gd name="T32" fmla="*/ 2467 w 4856"/>
                    <a:gd name="T33" fmla="*/ 213 h 12159"/>
                    <a:gd name="T34" fmla="*/ 2347 w 4856"/>
                    <a:gd name="T35" fmla="*/ 11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6092" name="Freeform 18"/>
                <p:cNvSpPr>
                  <a:spLocks/>
                </p:cNvSpPr>
                <p:nvPr/>
              </p:nvSpPr>
              <p:spPr bwMode="auto">
                <a:xfrm>
                  <a:off x="-95" y="3500"/>
                  <a:ext cx="2505" cy="3957"/>
                </a:xfrm>
                <a:custGeom>
                  <a:avLst/>
                  <a:gdLst>
                    <a:gd name="T0" fmla="*/ 4014 w 4856"/>
                    <a:gd name="T1" fmla="*/ 44 h 12159"/>
                    <a:gd name="T2" fmla="*/ 4523 w 4856"/>
                    <a:gd name="T3" fmla="*/ 1302 h 12159"/>
                    <a:gd name="T4" fmla="*/ 4823 w 4856"/>
                    <a:gd name="T5" fmla="*/ 2862 h 12159"/>
                    <a:gd name="T6" fmla="*/ 4718 w 4856"/>
                    <a:gd name="T7" fmla="*/ 4422 h 12159"/>
                    <a:gd name="T8" fmla="*/ 4118 w 4856"/>
                    <a:gd name="T9" fmla="*/ 5782 h 12159"/>
                    <a:gd name="T10" fmla="*/ 2468 w 4856"/>
                    <a:gd name="T11" fmla="*/ 7122 h 12159"/>
                    <a:gd name="T12" fmla="*/ 1326 w 4856"/>
                    <a:gd name="T13" fmla="*/ 8290 h 12159"/>
                    <a:gd name="T14" fmla="*/ 628 w 4856"/>
                    <a:gd name="T15" fmla="*/ 9608 h 12159"/>
                    <a:gd name="T16" fmla="*/ 499 w 4856"/>
                    <a:gd name="T17" fmla="*/ 10848 h 12159"/>
                    <a:gd name="T18" fmla="*/ 732 w 4856"/>
                    <a:gd name="T19" fmla="*/ 12012 h 12159"/>
                    <a:gd name="T20" fmla="*/ 111 w 4856"/>
                    <a:gd name="T21" fmla="*/ 9970 h 12159"/>
                    <a:gd name="T22" fmla="*/ 85 w 4856"/>
                    <a:gd name="T23" fmla="*/ 7928 h 12159"/>
                    <a:gd name="T24" fmla="*/ 628 w 4856"/>
                    <a:gd name="T25" fmla="*/ 6403 h 12159"/>
                    <a:gd name="T26" fmla="*/ 1658 w 4856"/>
                    <a:gd name="T27" fmla="*/ 5292 h 12159"/>
                    <a:gd name="T28" fmla="*/ 3113 w 4856"/>
                    <a:gd name="T29" fmla="*/ 4137 h 12159"/>
                    <a:gd name="T30" fmla="*/ 4028 w 4856"/>
                    <a:gd name="T31" fmla="*/ 2502 h 12159"/>
                    <a:gd name="T32" fmla="*/ 4221 w 4856"/>
                    <a:gd name="T33" fmla="*/ 845 h 12159"/>
                    <a:gd name="T34" fmla="*/ 4014 w 4856"/>
                    <a:gd name="T35" fmla="*/ 44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4F81BD"/>
                </a:solidFill>
                <a:ln w="38100" cmpd="sng">
                  <a:solidFill>
                    <a:srgbClr val="F2F2F2"/>
                  </a:solidFill>
                  <a:prstDash val="solid"/>
                  <a:round/>
                  <a:headEnd/>
                  <a:tailEnd/>
                </a:ln>
                <a:effectLst>
                  <a:outerShdw dist="28398" dir="3806097" algn="ctr" rotWithShape="0">
                    <a:srgbClr val="243F60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graphicFrame>
        <p:nvGraphicFramePr>
          <p:cNvPr id="46086" name="Object 9"/>
          <p:cNvGraphicFramePr>
            <a:graphicFrameLocks noChangeAspect="1"/>
          </p:cNvGraphicFramePr>
          <p:nvPr/>
        </p:nvGraphicFramePr>
        <p:xfrm>
          <a:off x="8243888" y="115888"/>
          <a:ext cx="792162" cy="882650"/>
        </p:xfrm>
        <a:graphic>
          <a:graphicData uri="http://schemas.openxmlformats.org/presentationml/2006/ole">
            <p:oleObj spid="_x0000_s46086" name="Document" r:id="rId4" imgW="2679192" imgH="2980944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6352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971600" y="26825"/>
            <a:ext cx="5760640" cy="132343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50800"/>
                <a:solidFill>
                  <a:srgbClr val="F79646">
                    <a:lumMod val="50000"/>
                  </a:srgbClr>
                </a:solidFill>
                <a:latin typeface="Sylfaen" pitchFamily="18" charset="0"/>
              </a:rPr>
              <a:t>Охраняемая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50800"/>
                <a:solidFill>
                  <a:srgbClr val="F79646">
                    <a:lumMod val="50000"/>
                  </a:srgbClr>
                </a:solidFill>
                <a:latin typeface="Sylfaen" pitchFamily="18" charset="0"/>
              </a:rPr>
              <a:t>природная территория -</a:t>
            </a:r>
            <a:endParaRPr lang="en-US" sz="4000" b="1" dirty="0">
              <a:ln w="50800"/>
              <a:solidFill>
                <a:srgbClr val="F79646">
                  <a:lumMod val="50000"/>
                </a:srgbClr>
              </a:solidFill>
              <a:latin typeface="Sylfaen" pitchFamily="18" charset="0"/>
            </a:endParaRPr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0975" y="3933825"/>
            <a:ext cx="8091488" cy="30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9225" y="1628775"/>
            <a:ext cx="8845550" cy="5689600"/>
          </a:xfrm>
        </p:spPr>
        <p:txBody>
          <a:bodyPr/>
          <a:lstStyle/>
          <a:p>
            <a:pPr marL="0" indent="0" eaLnBrk="1" hangingPunct="1">
              <a:lnSpc>
                <a:spcPts val="3000"/>
              </a:lnSpc>
              <a:buFont typeface="Arial" charset="0"/>
              <a:buNone/>
              <a:defRPr/>
            </a:pPr>
            <a:r>
              <a:rPr lang="ru-RU" sz="2800" b="1" dirty="0">
                <a:ln w="50800"/>
                <a:solidFill>
                  <a:srgbClr val="4A452A"/>
                </a:solidFill>
                <a:latin typeface="Sylfaen" pitchFamily="18" charset="0"/>
              </a:rPr>
              <a:t>участок суши или </a:t>
            </a:r>
            <a:r>
              <a:rPr lang="ru-RU" sz="2800" b="1" dirty="0" smtClean="0">
                <a:ln w="50800"/>
                <a:solidFill>
                  <a:srgbClr val="4A452A"/>
                </a:solidFill>
                <a:latin typeface="Sylfaen" pitchFamily="18" charset="0"/>
              </a:rPr>
              <a:t>акватории, специально </a:t>
            </a:r>
            <a:r>
              <a:rPr lang="ru-RU" sz="2800" b="1" dirty="0">
                <a:ln w="50800"/>
                <a:solidFill>
                  <a:srgbClr val="4A452A"/>
                </a:solidFill>
                <a:latin typeface="Sylfaen" pitchFamily="18" charset="0"/>
              </a:rPr>
              <a:t>выделенный для сохранения</a:t>
            </a:r>
            <a:r>
              <a:rPr lang="en-US" sz="2800" b="1" dirty="0">
                <a:ln w="50800"/>
                <a:solidFill>
                  <a:srgbClr val="4A452A"/>
                </a:solidFill>
                <a:latin typeface="Sylfaen" pitchFamily="18" charset="0"/>
              </a:rPr>
              <a:t> </a:t>
            </a:r>
            <a:r>
              <a:rPr lang="ru-RU" sz="2800" b="1" dirty="0">
                <a:ln w="50800"/>
                <a:solidFill>
                  <a:srgbClr val="4A452A"/>
                </a:solidFill>
                <a:latin typeface="Sylfaen" pitchFamily="18" charset="0"/>
              </a:rPr>
              <a:t>биологического разнообразия, </a:t>
            </a:r>
            <a:r>
              <a:rPr lang="ru-RU" sz="2800" b="1" dirty="0" smtClean="0">
                <a:ln w="50800"/>
                <a:solidFill>
                  <a:srgbClr val="4A452A"/>
                </a:solidFill>
                <a:latin typeface="Sylfaen" pitchFamily="18" charset="0"/>
              </a:rPr>
              <a:t>а также </a:t>
            </a:r>
            <a:r>
              <a:rPr lang="ru-RU" sz="2800" b="1" dirty="0">
                <a:ln w="50800"/>
                <a:solidFill>
                  <a:srgbClr val="4A452A"/>
                </a:solidFill>
                <a:latin typeface="Sylfaen" pitchFamily="18" charset="0"/>
              </a:rPr>
              <a:t>природных и  культурных ценностей, связанных с </a:t>
            </a:r>
            <a:r>
              <a:rPr lang="ru-RU" sz="2800" b="1" dirty="0" smtClean="0">
                <a:ln w="50800"/>
                <a:solidFill>
                  <a:srgbClr val="4A452A"/>
                </a:solidFill>
                <a:latin typeface="Sylfaen" pitchFamily="18" charset="0"/>
              </a:rPr>
              <a:t>природным окружением</a:t>
            </a:r>
            <a:r>
              <a:rPr lang="ru-RU" sz="2800" b="1" dirty="0">
                <a:ln w="50800"/>
                <a:solidFill>
                  <a:srgbClr val="4A452A"/>
                </a:solidFill>
                <a:latin typeface="Sylfaen" pitchFamily="18" charset="0"/>
              </a:rPr>
              <a:t>, управляемый на основе действующего законодательства </a:t>
            </a:r>
            <a:r>
              <a:rPr lang="ru-RU" sz="2800" b="1" dirty="0" smtClean="0">
                <a:ln w="50800"/>
                <a:solidFill>
                  <a:srgbClr val="4A452A"/>
                </a:solidFill>
                <a:latin typeface="Sylfaen" pitchFamily="18" charset="0"/>
              </a:rPr>
              <a:t>и иными </a:t>
            </a:r>
            <a:r>
              <a:rPr lang="ru-RU" sz="2800" b="1" dirty="0">
                <a:ln w="50800"/>
                <a:solidFill>
                  <a:srgbClr val="4A452A"/>
                </a:solidFill>
                <a:latin typeface="Sylfaen" pitchFamily="18" charset="0"/>
              </a:rPr>
              <a:t>эффективными </a:t>
            </a:r>
            <a:r>
              <a:rPr lang="ru-RU" sz="2800" b="1" dirty="0" smtClean="0">
                <a:ln w="50800"/>
                <a:solidFill>
                  <a:srgbClr val="4A452A"/>
                </a:solidFill>
                <a:latin typeface="Sylfaen" pitchFamily="18" charset="0"/>
              </a:rPr>
              <a:t>средствами </a:t>
            </a:r>
          </a:p>
          <a:p>
            <a:pPr marL="0" indent="0" algn="r" eaLnBrk="1" hangingPunct="1">
              <a:lnSpc>
                <a:spcPts val="1800"/>
              </a:lnSpc>
              <a:buFont typeface="Arial" charset="0"/>
              <a:buNone/>
              <a:defRPr/>
            </a:pP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Международный </a:t>
            </a:r>
          </a:p>
          <a:p>
            <a:pPr marL="0" indent="0" algn="r" eaLnBrk="1" hangingPunct="1">
              <a:lnSpc>
                <a:spcPts val="1800"/>
              </a:lnSpc>
              <a:buFont typeface="Arial" charset="0"/>
              <a:buNone/>
              <a:defRPr/>
            </a:pP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союз охраны природы –</a:t>
            </a:r>
          </a:p>
          <a:p>
            <a:pPr marL="0" indent="0" algn="r" eaLnBrk="1" hangingPunct="1">
              <a:lnSpc>
                <a:spcPts val="1800"/>
              </a:lnSpc>
              <a:buFont typeface="Arial" charset="0"/>
              <a:buNone/>
              <a:defRPr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IUCN, 1994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107" name="Заголовок 1"/>
          <p:cNvSpPr>
            <a:spLocks noGrp="1"/>
          </p:cNvSpPr>
          <p:nvPr>
            <p:ph type="title"/>
          </p:nvPr>
        </p:nvSpPr>
        <p:spPr>
          <a:xfrm>
            <a:off x="107950" y="115888"/>
            <a:ext cx="8856663" cy="1143000"/>
          </a:xfrm>
        </p:spPr>
        <p:txBody>
          <a:bodyPr/>
          <a:lstStyle/>
          <a:p>
            <a:r>
              <a:rPr lang="en-US" sz="3200" b="1" smtClean="0"/>
              <a:t/>
            </a:r>
            <a:br>
              <a:rPr lang="en-US" sz="3200" b="1" smtClean="0"/>
            </a:br>
            <a:r>
              <a:rPr lang="ru-RU" sz="3200" smtClean="0"/>
              <a:t>Экономическое влияние национальных </a:t>
            </a:r>
            <a:br>
              <a:rPr lang="ru-RU" sz="3200" smtClean="0"/>
            </a:br>
            <a:r>
              <a:rPr lang="ru-RU" sz="3200" smtClean="0"/>
              <a:t>парков на местное сообщество за их пределами </a:t>
            </a:r>
            <a:br>
              <a:rPr lang="ru-RU" sz="3200" smtClean="0"/>
            </a:br>
            <a:endParaRPr lang="ru-RU" sz="3200" smtClean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68313" y="1341438"/>
          <a:ext cx="8208962" cy="4505325"/>
        </p:xfrm>
        <a:graphic>
          <a:graphicData uri="http://schemas.openxmlformats.org/drawingml/2006/table">
            <a:tbl>
              <a:tblPr/>
              <a:tblGrid>
                <a:gridCol w="2736036"/>
                <a:gridCol w="2736035"/>
                <a:gridCol w="2736892"/>
              </a:tblGrid>
              <a:tr h="736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Название парка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0" baseline="0" dirty="0">
                          <a:latin typeface="Calibri"/>
                          <a:ea typeface="Calibri"/>
                          <a:cs typeface="Times New Roman"/>
                        </a:rPr>
                        <a:t>Число поддерживаемых парком рабочих мест, включая рабочие места в самом парке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0" baseline="0" dirty="0">
                          <a:latin typeface="Calibri"/>
                          <a:ea typeface="Calibri"/>
                          <a:cs typeface="Times New Roman"/>
                        </a:rPr>
                        <a:t>Суммы, которые тратят в этой местности посетители, приезжающие в парк  (в $ </a:t>
                      </a:r>
                      <a:r>
                        <a:rPr lang="en-US" sz="1400" b="1" i="0" baseline="0" dirty="0">
                          <a:latin typeface="Calibri"/>
                          <a:ea typeface="Calibri"/>
                          <a:cs typeface="Times New Roman"/>
                        </a:rPr>
                        <a:t>US</a:t>
                      </a:r>
                      <a:r>
                        <a:rPr lang="ru-RU" sz="1400" b="1" i="0" baseline="0" dirty="0"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8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b="1" i="0" baseline="0" dirty="0" err="1">
                          <a:latin typeface="Calibri"/>
                          <a:ea typeface="Calibri"/>
                          <a:cs typeface="Times New Roman"/>
                        </a:rPr>
                        <a:t>Грейт</a:t>
                      </a:r>
                      <a:r>
                        <a:rPr lang="ru-RU" sz="1500" b="1" i="0" baseline="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500" b="1" i="0" baseline="0" dirty="0" err="1">
                          <a:latin typeface="Calibri"/>
                          <a:ea typeface="Calibri"/>
                          <a:cs typeface="Times New Roman"/>
                        </a:rPr>
                        <a:t>Смоки</a:t>
                      </a:r>
                      <a:r>
                        <a:rPr lang="ru-RU" sz="1500" b="1" i="0" baseline="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500" b="1" i="0" baseline="0" dirty="0" err="1">
                          <a:latin typeface="Calibri"/>
                          <a:ea typeface="Calibri"/>
                          <a:cs typeface="Times New Roman"/>
                        </a:rPr>
                        <a:t>Маунтинс</a:t>
                      </a:r>
                      <a:endParaRPr lang="ru-RU" sz="1500" b="1" i="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14 238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652</a:t>
                      </a: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,5 </a:t>
                      </a:r>
                      <a:r>
                        <a:rPr lang="ru-RU" sz="1400" b="1" dirty="0" err="1">
                          <a:latin typeface="Calibri"/>
                          <a:ea typeface="Calibri"/>
                          <a:cs typeface="Times New Roman"/>
                        </a:rPr>
                        <a:t>млн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27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b="1" i="0" baseline="0" dirty="0">
                          <a:latin typeface="Calibri"/>
                          <a:ea typeface="Calibri"/>
                          <a:cs typeface="Times New Roman"/>
                        </a:rPr>
                        <a:t>Гранд </a:t>
                      </a:r>
                      <a:r>
                        <a:rPr lang="ru-RU" sz="1500" b="1" i="0" baseline="0" dirty="0" smtClean="0">
                          <a:latin typeface="Calibri"/>
                          <a:ea typeface="Calibri"/>
                          <a:cs typeface="Times New Roman"/>
                        </a:rPr>
                        <a:t>Каньон</a:t>
                      </a:r>
                      <a:endParaRPr lang="en-US" sz="1500" b="1" i="0" baseline="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500" b="1" i="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9 946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416,6 </a:t>
                      </a:r>
                      <a:r>
                        <a:rPr lang="ru-RU" sz="1400" b="1" dirty="0" err="1">
                          <a:latin typeface="Calibri"/>
                          <a:ea typeface="Calibri"/>
                          <a:cs typeface="Times New Roman"/>
                        </a:rPr>
                        <a:t>млн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27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b="1" i="0" baseline="0" dirty="0" smtClean="0">
                          <a:latin typeface="Calibri"/>
                          <a:ea typeface="Calibri"/>
                          <a:cs typeface="Times New Roman"/>
                        </a:rPr>
                        <a:t>Йосемити</a:t>
                      </a:r>
                      <a:endParaRPr lang="en-US" sz="1500" b="1" i="0" baseline="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500" b="1" i="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8 948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371,1 млн.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27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b="1" i="0" baseline="0" dirty="0" smtClean="0">
                          <a:latin typeface="Calibri"/>
                          <a:ea typeface="Calibri"/>
                          <a:cs typeface="Times New Roman"/>
                        </a:rPr>
                        <a:t>Йелоустон</a:t>
                      </a:r>
                      <a:endParaRPr lang="en-US" sz="1500" b="1" i="0" baseline="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500" b="1" i="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6 815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298,1 </a:t>
                      </a:r>
                      <a:r>
                        <a:rPr lang="ru-RU" sz="1400" b="1" dirty="0" err="1">
                          <a:latin typeface="Calibri"/>
                          <a:ea typeface="Calibri"/>
                          <a:cs typeface="Times New Roman"/>
                        </a:rPr>
                        <a:t>млн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27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b="1" i="0" baseline="0" dirty="0" err="1">
                          <a:latin typeface="Calibri"/>
                          <a:ea typeface="Calibri"/>
                          <a:cs typeface="Times New Roman"/>
                        </a:rPr>
                        <a:t>Блю</a:t>
                      </a:r>
                      <a:r>
                        <a:rPr lang="ru-RU" sz="1500" b="1" i="0" baseline="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500" b="1" i="0" baseline="0" dirty="0" err="1">
                          <a:latin typeface="Calibri"/>
                          <a:ea typeface="Calibri"/>
                          <a:cs typeface="Times New Roman"/>
                        </a:rPr>
                        <a:t>Ридж</a:t>
                      </a:r>
                      <a:r>
                        <a:rPr lang="ru-RU" sz="1500" b="1" i="0" baseline="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500" b="1" i="0" baseline="0" dirty="0" err="1" smtClean="0">
                          <a:latin typeface="Calibri"/>
                          <a:ea typeface="Calibri"/>
                          <a:cs typeface="Times New Roman"/>
                        </a:rPr>
                        <a:t>Парквей</a:t>
                      </a:r>
                      <a:endParaRPr lang="en-US" sz="1500" b="1" i="0" baseline="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500" b="1" i="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6 672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6 672 млн.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5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b="1" i="0" baseline="0" dirty="0">
                          <a:latin typeface="Calibri"/>
                          <a:ea typeface="Calibri"/>
                          <a:cs typeface="Times New Roman"/>
                        </a:rPr>
                        <a:t>Секвойя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2 135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91,3 млн.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47142" name="Group 6"/>
          <p:cNvGrpSpPr>
            <a:grpSpLocks/>
          </p:cNvGrpSpPr>
          <p:nvPr/>
        </p:nvGrpSpPr>
        <p:grpSpPr bwMode="auto">
          <a:xfrm>
            <a:off x="0" y="5013325"/>
            <a:ext cx="9467850" cy="2028825"/>
            <a:chOff x="-398" y="4034"/>
            <a:chExt cx="13002" cy="10696"/>
          </a:xfrm>
        </p:grpSpPr>
        <p:grpSp>
          <p:nvGrpSpPr>
            <p:cNvPr id="47144" name="Group 7"/>
            <p:cNvGrpSpPr>
              <a:grpSpLocks/>
            </p:cNvGrpSpPr>
            <p:nvPr/>
          </p:nvGrpSpPr>
          <p:grpSpPr bwMode="auto">
            <a:xfrm>
              <a:off x="-398" y="8243"/>
              <a:ext cx="13002" cy="6487"/>
              <a:chOff x="-398" y="8243"/>
              <a:chExt cx="13002" cy="6487"/>
            </a:xfrm>
          </p:grpSpPr>
          <p:sp>
            <p:nvSpPr>
              <p:cNvPr id="47152" name="AutoShape 8"/>
              <p:cNvSpPr>
                <a:spLocks noChangeArrowheads="1"/>
              </p:cNvSpPr>
              <p:nvPr/>
            </p:nvSpPr>
            <p:spPr bwMode="auto">
              <a:xfrm>
                <a:off x="-398" y="8243"/>
                <a:ext cx="13002" cy="5760"/>
              </a:xfrm>
              <a:prstGeom prst="wave">
                <a:avLst>
                  <a:gd name="adj1" fmla="val 13005"/>
                  <a:gd name="adj2" fmla="val 7787"/>
                </a:avLst>
              </a:pr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47153" name="Group 9"/>
              <p:cNvGrpSpPr>
                <a:grpSpLocks/>
              </p:cNvGrpSpPr>
              <p:nvPr/>
            </p:nvGrpSpPr>
            <p:grpSpPr bwMode="auto">
              <a:xfrm>
                <a:off x="-398" y="8675"/>
                <a:ext cx="12630" cy="6055"/>
                <a:chOff x="-398" y="8675"/>
                <a:chExt cx="12630" cy="6055"/>
              </a:xfrm>
            </p:grpSpPr>
            <p:sp>
              <p:nvSpPr>
                <p:cNvPr id="47154" name="AutoShape 10"/>
                <p:cNvSpPr>
                  <a:spLocks noChangeArrowheads="1"/>
                </p:cNvSpPr>
                <p:nvPr/>
              </p:nvSpPr>
              <p:spPr bwMode="auto">
                <a:xfrm>
                  <a:off x="-8" y="8675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95B3D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47155" name="AutoShape 11"/>
                <p:cNvSpPr>
                  <a:spLocks noChangeArrowheads="1"/>
                </p:cNvSpPr>
                <p:nvPr/>
              </p:nvSpPr>
              <p:spPr bwMode="auto">
                <a:xfrm>
                  <a:off x="-398" y="8970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365F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47145" name="Group 12"/>
            <p:cNvGrpSpPr>
              <a:grpSpLocks/>
            </p:cNvGrpSpPr>
            <p:nvPr/>
          </p:nvGrpSpPr>
          <p:grpSpPr bwMode="auto">
            <a:xfrm>
              <a:off x="-398" y="4034"/>
              <a:ext cx="4020" cy="7295"/>
              <a:chOff x="-398" y="4034"/>
              <a:chExt cx="4020" cy="7295"/>
            </a:xfrm>
          </p:grpSpPr>
          <p:grpSp>
            <p:nvGrpSpPr>
              <p:cNvPr id="47146" name="Group 13"/>
              <p:cNvGrpSpPr>
                <a:grpSpLocks/>
              </p:cNvGrpSpPr>
              <p:nvPr/>
            </p:nvGrpSpPr>
            <p:grpSpPr bwMode="auto">
              <a:xfrm>
                <a:off x="-249" y="4034"/>
                <a:ext cx="3871" cy="7295"/>
                <a:chOff x="-346" y="3699"/>
                <a:chExt cx="3864" cy="7500"/>
              </a:xfrm>
            </p:grpSpPr>
            <p:sp>
              <p:nvSpPr>
                <p:cNvPr id="47150" name="Freeform 14"/>
                <p:cNvSpPr>
                  <a:spLocks/>
                </p:cNvSpPr>
                <p:nvPr/>
              </p:nvSpPr>
              <p:spPr bwMode="auto">
                <a:xfrm>
                  <a:off x="-346" y="4765"/>
                  <a:ext cx="3864" cy="6434"/>
                </a:xfrm>
                <a:custGeom>
                  <a:avLst/>
                  <a:gdLst>
                    <a:gd name="T0" fmla="*/ 2542 w 4856"/>
                    <a:gd name="T1" fmla="*/ 12 h 12159"/>
                    <a:gd name="T2" fmla="*/ 2864 w 4856"/>
                    <a:gd name="T3" fmla="*/ 365 h 12159"/>
                    <a:gd name="T4" fmla="*/ 3054 w 4856"/>
                    <a:gd name="T5" fmla="*/ 801 h 12159"/>
                    <a:gd name="T6" fmla="*/ 2987 w 4856"/>
                    <a:gd name="T7" fmla="*/ 1238 h 12159"/>
                    <a:gd name="T8" fmla="*/ 2608 w 4856"/>
                    <a:gd name="T9" fmla="*/ 1619 h 12159"/>
                    <a:gd name="T10" fmla="*/ 1563 w 4856"/>
                    <a:gd name="T11" fmla="*/ 1994 h 12159"/>
                    <a:gd name="T12" fmla="*/ 839 w 4856"/>
                    <a:gd name="T13" fmla="*/ 2321 h 12159"/>
                    <a:gd name="T14" fmla="*/ 398 w 4856"/>
                    <a:gd name="T15" fmla="*/ 2690 h 12159"/>
                    <a:gd name="T16" fmla="*/ 316 w 4856"/>
                    <a:gd name="T17" fmla="*/ 3037 h 12159"/>
                    <a:gd name="T18" fmla="*/ 463 w 4856"/>
                    <a:gd name="T19" fmla="*/ 3363 h 12159"/>
                    <a:gd name="T20" fmla="*/ 70 w 4856"/>
                    <a:gd name="T21" fmla="*/ 2792 h 12159"/>
                    <a:gd name="T22" fmla="*/ 54 w 4856"/>
                    <a:gd name="T23" fmla="*/ 2220 h 12159"/>
                    <a:gd name="T24" fmla="*/ 398 w 4856"/>
                    <a:gd name="T25" fmla="*/ 1793 h 12159"/>
                    <a:gd name="T26" fmla="*/ 1050 w 4856"/>
                    <a:gd name="T27" fmla="*/ 1482 h 12159"/>
                    <a:gd name="T28" fmla="*/ 1971 w 4856"/>
                    <a:gd name="T29" fmla="*/ 1158 h 12159"/>
                    <a:gd name="T30" fmla="*/ 2550 w 4856"/>
                    <a:gd name="T31" fmla="*/ 701 h 12159"/>
                    <a:gd name="T32" fmla="*/ 2673 w 4856"/>
                    <a:gd name="T33" fmla="*/ 237 h 12159"/>
                    <a:gd name="T34" fmla="*/ 2542 w 4856"/>
                    <a:gd name="T35" fmla="*/ 12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7151" name="Freeform 15"/>
                <p:cNvSpPr>
                  <a:spLocks/>
                </p:cNvSpPr>
                <p:nvPr/>
              </p:nvSpPr>
              <p:spPr bwMode="auto">
                <a:xfrm>
                  <a:off x="1058" y="3699"/>
                  <a:ext cx="1579" cy="3954"/>
                </a:xfrm>
                <a:custGeom>
                  <a:avLst/>
                  <a:gdLst>
                    <a:gd name="T0" fmla="*/ 424 w 4856"/>
                    <a:gd name="T1" fmla="*/ 5 h 12159"/>
                    <a:gd name="T2" fmla="*/ 478 w 4856"/>
                    <a:gd name="T3" fmla="*/ 138 h 12159"/>
                    <a:gd name="T4" fmla="*/ 510 w 4856"/>
                    <a:gd name="T5" fmla="*/ 303 h 12159"/>
                    <a:gd name="T6" fmla="*/ 499 w 4856"/>
                    <a:gd name="T7" fmla="*/ 468 h 12159"/>
                    <a:gd name="T8" fmla="*/ 435 w 4856"/>
                    <a:gd name="T9" fmla="*/ 611 h 12159"/>
                    <a:gd name="T10" fmla="*/ 261 w 4856"/>
                    <a:gd name="T11" fmla="*/ 753 h 12159"/>
                    <a:gd name="T12" fmla="*/ 140 w 4856"/>
                    <a:gd name="T13" fmla="*/ 877 h 12159"/>
                    <a:gd name="T14" fmla="*/ 66 w 4856"/>
                    <a:gd name="T15" fmla="*/ 1016 h 12159"/>
                    <a:gd name="T16" fmla="*/ 53 w 4856"/>
                    <a:gd name="T17" fmla="*/ 1147 h 12159"/>
                    <a:gd name="T18" fmla="*/ 77 w 4856"/>
                    <a:gd name="T19" fmla="*/ 1270 h 12159"/>
                    <a:gd name="T20" fmla="*/ 12 w 4856"/>
                    <a:gd name="T21" fmla="*/ 1054 h 12159"/>
                    <a:gd name="T22" fmla="*/ 9 w 4856"/>
                    <a:gd name="T23" fmla="*/ 838 h 12159"/>
                    <a:gd name="T24" fmla="*/ 66 w 4856"/>
                    <a:gd name="T25" fmla="*/ 677 h 12159"/>
                    <a:gd name="T26" fmla="*/ 175 w 4856"/>
                    <a:gd name="T27" fmla="*/ 560 h 12159"/>
                    <a:gd name="T28" fmla="*/ 329 w 4856"/>
                    <a:gd name="T29" fmla="*/ 437 h 12159"/>
                    <a:gd name="T30" fmla="*/ 426 w 4856"/>
                    <a:gd name="T31" fmla="*/ 265 h 12159"/>
                    <a:gd name="T32" fmla="*/ 446 w 4856"/>
                    <a:gd name="T33" fmla="*/ 89 h 12159"/>
                    <a:gd name="T34" fmla="*/ 424 w 4856"/>
                    <a:gd name="T35" fmla="*/ 5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7147" name="Group 16"/>
              <p:cNvGrpSpPr>
                <a:grpSpLocks/>
              </p:cNvGrpSpPr>
              <p:nvPr/>
            </p:nvGrpSpPr>
            <p:grpSpPr bwMode="auto">
              <a:xfrm>
                <a:off x="-398" y="4128"/>
                <a:ext cx="3719" cy="6988"/>
                <a:chOff x="-445" y="3502"/>
                <a:chExt cx="3713" cy="7183"/>
              </a:xfrm>
            </p:grpSpPr>
            <p:sp>
              <p:nvSpPr>
                <p:cNvPr id="47148" name="Freeform 17"/>
                <p:cNvSpPr>
                  <a:spLocks/>
                </p:cNvSpPr>
                <p:nvPr/>
              </p:nvSpPr>
              <p:spPr bwMode="auto">
                <a:xfrm>
                  <a:off x="-445" y="4590"/>
                  <a:ext cx="3713" cy="6095"/>
                </a:xfrm>
                <a:custGeom>
                  <a:avLst/>
                  <a:gdLst>
                    <a:gd name="T0" fmla="*/ 2347 w 4856"/>
                    <a:gd name="T1" fmla="*/ 11 h 12159"/>
                    <a:gd name="T2" fmla="*/ 2644 w 4856"/>
                    <a:gd name="T3" fmla="*/ 327 h 12159"/>
                    <a:gd name="T4" fmla="*/ 2820 w 4856"/>
                    <a:gd name="T5" fmla="*/ 719 h 12159"/>
                    <a:gd name="T6" fmla="*/ 2758 w 4856"/>
                    <a:gd name="T7" fmla="*/ 1111 h 12159"/>
                    <a:gd name="T8" fmla="*/ 2408 w 4856"/>
                    <a:gd name="T9" fmla="*/ 1453 h 12159"/>
                    <a:gd name="T10" fmla="*/ 1443 w 4856"/>
                    <a:gd name="T11" fmla="*/ 1790 h 12159"/>
                    <a:gd name="T12" fmla="*/ 775 w 4856"/>
                    <a:gd name="T13" fmla="*/ 2083 h 12159"/>
                    <a:gd name="T14" fmla="*/ 367 w 4856"/>
                    <a:gd name="T15" fmla="*/ 2414 h 12159"/>
                    <a:gd name="T16" fmla="*/ 292 w 4856"/>
                    <a:gd name="T17" fmla="*/ 2726 h 12159"/>
                    <a:gd name="T18" fmla="*/ 428 w 4856"/>
                    <a:gd name="T19" fmla="*/ 3018 h 12159"/>
                    <a:gd name="T20" fmla="*/ 65 w 4856"/>
                    <a:gd name="T21" fmla="*/ 2505 h 12159"/>
                    <a:gd name="T22" fmla="*/ 50 w 4856"/>
                    <a:gd name="T23" fmla="*/ 1992 h 12159"/>
                    <a:gd name="T24" fmla="*/ 367 w 4856"/>
                    <a:gd name="T25" fmla="*/ 1609 h 12159"/>
                    <a:gd name="T26" fmla="*/ 970 w 4856"/>
                    <a:gd name="T27" fmla="*/ 1330 h 12159"/>
                    <a:gd name="T28" fmla="*/ 1820 w 4856"/>
                    <a:gd name="T29" fmla="*/ 1040 h 12159"/>
                    <a:gd name="T30" fmla="*/ 2355 w 4856"/>
                    <a:gd name="T31" fmla="*/ 629 h 12159"/>
                    <a:gd name="T32" fmla="*/ 2467 w 4856"/>
                    <a:gd name="T33" fmla="*/ 213 h 12159"/>
                    <a:gd name="T34" fmla="*/ 2347 w 4856"/>
                    <a:gd name="T35" fmla="*/ 11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7149" name="Freeform 18"/>
                <p:cNvSpPr>
                  <a:spLocks/>
                </p:cNvSpPr>
                <p:nvPr/>
              </p:nvSpPr>
              <p:spPr bwMode="auto">
                <a:xfrm>
                  <a:off x="-95" y="3500"/>
                  <a:ext cx="2505" cy="3957"/>
                </a:xfrm>
                <a:custGeom>
                  <a:avLst/>
                  <a:gdLst>
                    <a:gd name="T0" fmla="*/ 4014 w 4856"/>
                    <a:gd name="T1" fmla="*/ 44 h 12159"/>
                    <a:gd name="T2" fmla="*/ 4523 w 4856"/>
                    <a:gd name="T3" fmla="*/ 1302 h 12159"/>
                    <a:gd name="T4" fmla="*/ 4823 w 4856"/>
                    <a:gd name="T5" fmla="*/ 2862 h 12159"/>
                    <a:gd name="T6" fmla="*/ 4718 w 4856"/>
                    <a:gd name="T7" fmla="*/ 4422 h 12159"/>
                    <a:gd name="T8" fmla="*/ 4118 w 4856"/>
                    <a:gd name="T9" fmla="*/ 5782 h 12159"/>
                    <a:gd name="T10" fmla="*/ 2468 w 4856"/>
                    <a:gd name="T11" fmla="*/ 7122 h 12159"/>
                    <a:gd name="T12" fmla="*/ 1326 w 4856"/>
                    <a:gd name="T13" fmla="*/ 8290 h 12159"/>
                    <a:gd name="T14" fmla="*/ 628 w 4856"/>
                    <a:gd name="T15" fmla="*/ 9608 h 12159"/>
                    <a:gd name="T16" fmla="*/ 499 w 4856"/>
                    <a:gd name="T17" fmla="*/ 10848 h 12159"/>
                    <a:gd name="T18" fmla="*/ 732 w 4856"/>
                    <a:gd name="T19" fmla="*/ 12012 h 12159"/>
                    <a:gd name="T20" fmla="*/ 111 w 4856"/>
                    <a:gd name="T21" fmla="*/ 9970 h 12159"/>
                    <a:gd name="T22" fmla="*/ 85 w 4856"/>
                    <a:gd name="T23" fmla="*/ 7928 h 12159"/>
                    <a:gd name="T24" fmla="*/ 628 w 4856"/>
                    <a:gd name="T25" fmla="*/ 6403 h 12159"/>
                    <a:gd name="T26" fmla="*/ 1658 w 4856"/>
                    <a:gd name="T27" fmla="*/ 5292 h 12159"/>
                    <a:gd name="T28" fmla="*/ 3113 w 4856"/>
                    <a:gd name="T29" fmla="*/ 4137 h 12159"/>
                    <a:gd name="T30" fmla="*/ 4028 w 4856"/>
                    <a:gd name="T31" fmla="*/ 2502 h 12159"/>
                    <a:gd name="T32" fmla="*/ 4221 w 4856"/>
                    <a:gd name="T33" fmla="*/ 845 h 12159"/>
                    <a:gd name="T34" fmla="*/ 4014 w 4856"/>
                    <a:gd name="T35" fmla="*/ 44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4F81BD"/>
                </a:solidFill>
                <a:ln w="38100" cmpd="sng">
                  <a:solidFill>
                    <a:srgbClr val="F2F2F2"/>
                  </a:solidFill>
                  <a:prstDash val="solid"/>
                  <a:round/>
                  <a:headEnd/>
                  <a:tailEnd/>
                </a:ln>
                <a:effectLst>
                  <a:outerShdw dist="28398" dir="3806097" algn="ctr" rotWithShape="0">
                    <a:srgbClr val="243F60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graphicFrame>
        <p:nvGraphicFramePr>
          <p:cNvPr id="47143" name="Object 9"/>
          <p:cNvGraphicFramePr>
            <a:graphicFrameLocks noChangeAspect="1"/>
          </p:cNvGraphicFramePr>
          <p:nvPr/>
        </p:nvGraphicFramePr>
        <p:xfrm>
          <a:off x="8351838" y="0"/>
          <a:ext cx="792162" cy="882650"/>
        </p:xfrm>
        <a:graphic>
          <a:graphicData uri="http://schemas.openxmlformats.org/presentationml/2006/ole">
            <p:oleObj spid="_x0000_s47143" name="Document" r:id="rId4" imgW="2679192" imgH="2980944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13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Costa Rica</a:t>
            </a:r>
            <a:endParaRPr lang="ru-RU" smtClean="0"/>
          </a:p>
        </p:txBody>
      </p:sp>
      <p:sp>
        <p:nvSpPr>
          <p:cNvPr id="4813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Национальные парки Коста Рика  привлекли в  экономику страны</a:t>
            </a:r>
            <a:r>
              <a:rPr lang="en-US" smtClean="0"/>
              <a:t> </a:t>
            </a:r>
            <a:r>
              <a:rPr lang="ru-RU" smtClean="0"/>
              <a:t>в 2009 году 1,4 миллиарда долларов.</a:t>
            </a:r>
          </a:p>
        </p:txBody>
      </p:sp>
      <p:grpSp>
        <p:nvGrpSpPr>
          <p:cNvPr id="48133" name="Group 6"/>
          <p:cNvGrpSpPr>
            <a:grpSpLocks/>
          </p:cNvGrpSpPr>
          <p:nvPr/>
        </p:nvGrpSpPr>
        <p:grpSpPr bwMode="auto">
          <a:xfrm>
            <a:off x="0" y="5013325"/>
            <a:ext cx="9467850" cy="2028825"/>
            <a:chOff x="-398" y="4034"/>
            <a:chExt cx="13002" cy="10696"/>
          </a:xfrm>
        </p:grpSpPr>
        <p:grpSp>
          <p:nvGrpSpPr>
            <p:cNvPr id="48135" name="Group 7"/>
            <p:cNvGrpSpPr>
              <a:grpSpLocks/>
            </p:cNvGrpSpPr>
            <p:nvPr/>
          </p:nvGrpSpPr>
          <p:grpSpPr bwMode="auto">
            <a:xfrm>
              <a:off x="-398" y="8243"/>
              <a:ext cx="13002" cy="6487"/>
              <a:chOff x="-398" y="8243"/>
              <a:chExt cx="13002" cy="6487"/>
            </a:xfrm>
          </p:grpSpPr>
          <p:sp>
            <p:nvSpPr>
              <p:cNvPr id="48143" name="AutoShape 8"/>
              <p:cNvSpPr>
                <a:spLocks noChangeArrowheads="1"/>
              </p:cNvSpPr>
              <p:nvPr/>
            </p:nvSpPr>
            <p:spPr bwMode="auto">
              <a:xfrm>
                <a:off x="-398" y="8243"/>
                <a:ext cx="13002" cy="5760"/>
              </a:xfrm>
              <a:prstGeom prst="wave">
                <a:avLst>
                  <a:gd name="adj1" fmla="val 13005"/>
                  <a:gd name="adj2" fmla="val 7787"/>
                </a:avLst>
              </a:pr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48144" name="Group 9"/>
              <p:cNvGrpSpPr>
                <a:grpSpLocks/>
              </p:cNvGrpSpPr>
              <p:nvPr/>
            </p:nvGrpSpPr>
            <p:grpSpPr bwMode="auto">
              <a:xfrm>
                <a:off x="-398" y="8675"/>
                <a:ext cx="12630" cy="6055"/>
                <a:chOff x="-398" y="8675"/>
                <a:chExt cx="12630" cy="6055"/>
              </a:xfrm>
            </p:grpSpPr>
            <p:sp>
              <p:nvSpPr>
                <p:cNvPr id="48145" name="AutoShape 10"/>
                <p:cNvSpPr>
                  <a:spLocks noChangeArrowheads="1"/>
                </p:cNvSpPr>
                <p:nvPr/>
              </p:nvSpPr>
              <p:spPr bwMode="auto">
                <a:xfrm>
                  <a:off x="-8" y="8675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95B3D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48146" name="AutoShape 11"/>
                <p:cNvSpPr>
                  <a:spLocks noChangeArrowheads="1"/>
                </p:cNvSpPr>
                <p:nvPr/>
              </p:nvSpPr>
              <p:spPr bwMode="auto">
                <a:xfrm>
                  <a:off x="-398" y="8970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365F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48136" name="Group 12"/>
            <p:cNvGrpSpPr>
              <a:grpSpLocks/>
            </p:cNvGrpSpPr>
            <p:nvPr/>
          </p:nvGrpSpPr>
          <p:grpSpPr bwMode="auto">
            <a:xfrm>
              <a:off x="-398" y="4034"/>
              <a:ext cx="4020" cy="7295"/>
              <a:chOff x="-398" y="4034"/>
              <a:chExt cx="4020" cy="7295"/>
            </a:xfrm>
          </p:grpSpPr>
          <p:grpSp>
            <p:nvGrpSpPr>
              <p:cNvPr id="48137" name="Group 13"/>
              <p:cNvGrpSpPr>
                <a:grpSpLocks/>
              </p:cNvGrpSpPr>
              <p:nvPr/>
            </p:nvGrpSpPr>
            <p:grpSpPr bwMode="auto">
              <a:xfrm>
                <a:off x="-249" y="4034"/>
                <a:ext cx="3871" cy="7295"/>
                <a:chOff x="-346" y="3699"/>
                <a:chExt cx="3864" cy="7500"/>
              </a:xfrm>
            </p:grpSpPr>
            <p:sp>
              <p:nvSpPr>
                <p:cNvPr id="48141" name="Freeform 14"/>
                <p:cNvSpPr>
                  <a:spLocks/>
                </p:cNvSpPr>
                <p:nvPr/>
              </p:nvSpPr>
              <p:spPr bwMode="auto">
                <a:xfrm>
                  <a:off x="-346" y="4765"/>
                  <a:ext cx="3864" cy="6434"/>
                </a:xfrm>
                <a:custGeom>
                  <a:avLst/>
                  <a:gdLst>
                    <a:gd name="T0" fmla="*/ 2542 w 4856"/>
                    <a:gd name="T1" fmla="*/ 12 h 12159"/>
                    <a:gd name="T2" fmla="*/ 2864 w 4856"/>
                    <a:gd name="T3" fmla="*/ 365 h 12159"/>
                    <a:gd name="T4" fmla="*/ 3054 w 4856"/>
                    <a:gd name="T5" fmla="*/ 801 h 12159"/>
                    <a:gd name="T6" fmla="*/ 2987 w 4856"/>
                    <a:gd name="T7" fmla="*/ 1238 h 12159"/>
                    <a:gd name="T8" fmla="*/ 2608 w 4856"/>
                    <a:gd name="T9" fmla="*/ 1619 h 12159"/>
                    <a:gd name="T10" fmla="*/ 1563 w 4856"/>
                    <a:gd name="T11" fmla="*/ 1994 h 12159"/>
                    <a:gd name="T12" fmla="*/ 839 w 4856"/>
                    <a:gd name="T13" fmla="*/ 2321 h 12159"/>
                    <a:gd name="T14" fmla="*/ 398 w 4856"/>
                    <a:gd name="T15" fmla="*/ 2690 h 12159"/>
                    <a:gd name="T16" fmla="*/ 316 w 4856"/>
                    <a:gd name="T17" fmla="*/ 3037 h 12159"/>
                    <a:gd name="T18" fmla="*/ 463 w 4856"/>
                    <a:gd name="T19" fmla="*/ 3363 h 12159"/>
                    <a:gd name="T20" fmla="*/ 70 w 4856"/>
                    <a:gd name="T21" fmla="*/ 2792 h 12159"/>
                    <a:gd name="T22" fmla="*/ 54 w 4856"/>
                    <a:gd name="T23" fmla="*/ 2220 h 12159"/>
                    <a:gd name="T24" fmla="*/ 398 w 4856"/>
                    <a:gd name="T25" fmla="*/ 1793 h 12159"/>
                    <a:gd name="T26" fmla="*/ 1050 w 4856"/>
                    <a:gd name="T27" fmla="*/ 1482 h 12159"/>
                    <a:gd name="T28" fmla="*/ 1971 w 4856"/>
                    <a:gd name="T29" fmla="*/ 1158 h 12159"/>
                    <a:gd name="T30" fmla="*/ 2550 w 4856"/>
                    <a:gd name="T31" fmla="*/ 701 h 12159"/>
                    <a:gd name="T32" fmla="*/ 2673 w 4856"/>
                    <a:gd name="T33" fmla="*/ 237 h 12159"/>
                    <a:gd name="T34" fmla="*/ 2542 w 4856"/>
                    <a:gd name="T35" fmla="*/ 12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142" name="Freeform 15"/>
                <p:cNvSpPr>
                  <a:spLocks/>
                </p:cNvSpPr>
                <p:nvPr/>
              </p:nvSpPr>
              <p:spPr bwMode="auto">
                <a:xfrm>
                  <a:off x="1058" y="3699"/>
                  <a:ext cx="1579" cy="3954"/>
                </a:xfrm>
                <a:custGeom>
                  <a:avLst/>
                  <a:gdLst>
                    <a:gd name="T0" fmla="*/ 424 w 4856"/>
                    <a:gd name="T1" fmla="*/ 5 h 12159"/>
                    <a:gd name="T2" fmla="*/ 478 w 4856"/>
                    <a:gd name="T3" fmla="*/ 138 h 12159"/>
                    <a:gd name="T4" fmla="*/ 510 w 4856"/>
                    <a:gd name="T5" fmla="*/ 303 h 12159"/>
                    <a:gd name="T6" fmla="*/ 499 w 4856"/>
                    <a:gd name="T7" fmla="*/ 468 h 12159"/>
                    <a:gd name="T8" fmla="*/ 435 w 4856"/>
                    <a:gd name="T9" fmla="*/ 611 h 12159"/>
                    <a:gd name="T10" fmla="*/ 261 w 4856"/>
                    <a:gd name="T11" fmla="*/ 753 h 12159"/>
                    <a:gd name="T12" fmla="*/ 140 w 4856"/>
                    <a:gd name="T13" fmla="*/ 877 h 12159"/>
                    <a:gd name="T14" fmla="*/ 66 w 4856"/>
                    <a:gd name="T15" fmla="*/ 1016 h 12159"/>
                    <a:gd name="T16" fmla="*/ 53 w 4856"/>
                    <a:gd name="T17" fmla="*/ 1147 h 12159"/>
                    <a:gd name="T18" fmla="*/ 77 w 4856"/>
                    <a:gd name="T19" fmla="*/ 1270 h 12159"/>
                    <a:gd name="T20" fmla="*/ 12 w 4856"/>
                    <a:gd name="T21" fmla="*/ 1054 h 12159"/>
                    <a:gd name="T22" fmla="*/ 9 w 4856"/>
                    <a:gd name="T23" fmla="*/ 838 h 12159"/>
                    <a:gd name="T24" fmla="*/ 66 w 4856"/>
                    <a:gd name="T25" fmla="*/ 677 h 12159"/>
                    <a:gd name="T26" fmla="*/ 175 w 4856"/>
                    <a:gd name="T27" fmla="*/ 560 h 12159"/>
                    <a:gd name="T28" fmla="*/ 329 w 4856"/>
                    <a:gd name="T29" fmla="*/ 437 h 12159"/>
                    <a:gd name="T30" fmla="*/ 426 w 4856"/>
                    <a:gd name="T31" fmla="*/ 265 h 12159"/>
                    <a:gd name="T32" fmla="*/ 446 w 4856"/>
                    <a:gd name="T33" fmla="*/ 89 h 12159"/>
                    <a:gd name="T34" fmla="*/ 424 w 4856"/>
                    <a:gd name="T35" fmla="*/ 5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8138" name="Group 16"/>
              <p:cNvGrpSpPr>
                <a:grpSpLocks/>
              </p:cNvGrpSpPr>
              <p:nvPr/>
            </p:nvGrpSpPr>
            <p:grpSpPr bwMode="auto">
              <a:xfrm>
                <a:off x="-398" y="4128"/>
                <a:ext cx="3719" cy="6988"/>
                <a:chOff x="-445" y="3502"/>
                <a:chExt cx="3713" cy="7183"/>
              </a:xfrm>
            </p:grpSpPr>
            <p:sp>
              <p:nvSpPr>
                <p:cNvPr id="48139" name="Freeform 17"/>
                <p:cNvSpPr>
                  <a:spLocks/>
                </p:cNvSpPr>
                <p:nvPr/>
              </p:nvSpPr>
              <p:spPr bwMode="auto">
                <a:xfrm>
                  <a:off x="-445" y="4590"/>
                  <a:ext cx="3713" cy="6095"/>
                </a:xfrm>
                <a:custGeom>
                  <a:avLst/>
                  <a:gdLst>
                    <a:gd name="T0" fmla="*/ 2347 w 4856"/>
                    <a:gd name="T1" fmla="*/ 11 h 12159"/>
                    <a:gd name="T2" fmla="*/ 2644 w 4856"/>
                    <a:gd name="T3" fmla="*/ 327 h 12159"/>
                    <a:gd name="T4" fmla="*/ 2820 w 4856"/>
                    <a:gd name="T5" fmla="*/ 719 h 12159"/>
                    <a:gd name="T6" fmla="*/ 2758 w 4856"/>
                    <a:gd name="T7" fmla="*/ 1111 h 12159"/>
                    <a:gd name="T8" fmla="*/ 2408 w 4856"/>
                    <a:gd name="T9" fmla="*/ 1453 h 12159"/>
                    <a:gd name="T10" fmla="*/ 1443 w 4856"/>
                    <a:gd name="T11" fmla="*/ 1790 h 12159"/>
                    <a:gd name="T12" fmla="*/ 775 w 4856"/>
                    <a:gd name="T13" fmla="*/ 2083 h 12159"/>
                    <a:gd name="T14" fmla="*/ 367 w 4856"/>
                    <a:gd name="T15" fmla="*/ 2414 h 12159"/>
                    <a:gd name="T16" fmla="*/ 292 w 4856"/>
                    <a:gd name="T17" fmla="*/ 2726 h 12159"/>
                    <a:gd name="T18" fmla="*/ 428 w 4856"/>
                    <a:gd name="T19" fmla="*/ 3018 h 12159"/>
                    <a:gd name="T20" fmla="*/ 65 w 4856"/>
                    <a:gd name="T21" fmla="*/ 2505 h 12159"/>
                    <a:gd name="T22" fmla="*/ 50 w 4856"/>
                    <a:gd name="T23" fmla="*/ 1992 h 12159"/>
                    <a:gd name="T24" fmla="*/ 367 w 4856"/>
                    <a:gd name="T25" fmla="*/ 1609 h 12159"/>
                    <a:gd name="T26" fmla="*/ 970 w 4856"/>
                    <a:gd name="T27" fmla="*/ 1330 h 12159"/>
                    <a:gd name="T28" fmla="*/ 1820 w 4856"/>
                    <a:gd name="T29" fmla="*/ 1040 h 12159"/>
                    <a:gd name="T30" fmla="*/ 2355 w 4856"/>
                    <a:gd name="T31" fmla="*/ 629 h 12159"/>
                    <a:gd name="T32" fmla="*/ 2467 w 4856"/>
                    <a:gd name="T33" fmla="*/ 213 h 12159"/>
                    <a:gd name="T34" fmla="*/ 2347 w 4856"/>
                    <a:gd name="T35" fmla="*/ 11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140" name="Freeform 18"/>
                <p:cNvSpPr>
                  <a:spLocks/>
                </p:cNvSpPr>
                <p:nvPr/>
              </p:nvSpPr>
              <p:spPr bwMode="auto">
                <a:xfrm>
                  <a:off x="-95" y="3500"/>
                  <a:ext cx="2505" cy="3957"/>
                </a:xfrm>
                <a:custGeom>
                  <a:avLst/>
                  <a:gdLst>
                    <a:gd name="T0" fmla="*/ 4014 w 4856"/>
                    <a:gd name="T1" fmla="*/ 44 h 12159"/>
                    <a:gd name="T2" fmla="*/ 4523 w 4856"/>
                    <a:gd name="T3" fmla="*/ 1302 h 12159"/>
                    <a:gd name="T4" fmla="*/ 4823 w 4856"/>
                    <a:gd name="T5" fmla="*/ 2862 h 12159"/>
                    <a:gd name="T6" fmla="*/ 4718 w 4856"/>
                    <a:gd name="T7" fmla="*/ 4422 h 12159"/>
                    <a:gd name="T8" fmla="*/ 4118 w 4856"/>
                    <a:gd name="T9" fmla="*/ 5782 h 12159"/>
                    <a:gd name="T10" fmla="*/ 2468 w 4856"/>
                    <a:gd name="T11" fmla="*/ 7122 h 12159"/>
                    <a:gd name="T12" fmla="*/ 1326 w 4856"/>
                    <a:gd name="T13" fmla="*/ 8290 h 12159"/>
                    <a:gd name="T14" fmla="*/ 628 w 4856"/>
                    <a:gd name="T15" fmla="*/ 9608 h 12159"/>
                    <a:gd name="T16" fmla="*/ 499 w 4856"/>
                    <a:gd name="T17" fmla="*/ 10848 h 12159"/>
                    <a:gd name="T18" fmla="*/ 732 w 4856"/>
                    <a:gd name="T19" fmla="*/ 12012 h 12159"/>
                    <a:gd name="T20" fmla="*/ 111 w 4856"/>
                    <a:gd name="T21" fmla="*/ 9970 h 12159"/>
                    <a:gd name="T22" fmla="*/ 85 w 4856"/>
                    <a:gd name="T23" fmla="*/ 7928 h 12159"/>
                    <a:gd name="T24" fmla="*/ 628 w 4856"/>
                    <a:gd name="T25" fmla="*/ 6403 h 12159"/>
                    <a:gd name="T26" fmla="*/ 1658 w 4856"/>
                    <a:gd name="T27" fmla="*/ 5292 h 12159"/>
                    <a:gd name="T28" fmla="*/ 3113 w 4856"/>
                    <a:gd name="T29" fmla="*/ 4137 h 12159"/>
                    <a:gd name="T30" fmla="*/ 4028 w 4856"/>
                    <a:gd name="T31" fmla="*/ 2502 h 12159"/>
                    <a:gd name="T32" fmla="*/ 4221 w 4856"/>
                    <a:gd name="T33" fmla="*/ 845 h 12159"/>
                    <a:gd name="T34" fmla="*/ 4014 w 4856"/>
                    <a:gd name="T35" fmla="*/ 44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4F81BD"/>
                </a:solidFill>
                <a:ln w="38100" cmpd="sng">
                  <a:solidFill>
                    <a:srgbClr val="F2F2F2"/>
                  </a:solidFill>
                  <a:prstDash val="solid"/>
                  <a:round/>
                  <a:headEnd/>
                  <a:tailEnd/>
                </a:ln>
                <a:effectLst>
                  <a:outerShdw dist="28398" dir="3806097" algn="ctr" rotWithShape="0">
                    <a:srgbClr val="243F60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graphicFrame>
        <p:nvGraphicFramePr>
          <p:cNvPr id="48134" name="Object 9"/>
          <p:cNvGraphicFramePr>
            <a:graphicFrameLocks noChangeAspect="1"/>
          </p:cNvGraphicFramePr>
          <p:nvPr/>
        </p:nvGraphicFramePr>
        <p:xfrm>
          <a:off x="8243888" y="115888"/>
          <a:ext cx="792162" cy="882650"/>
        </p:xfrm>
        <a:graphic>
          <a:graphicData uri="http://schemas.openxmlformats.org/presentationml/2006/ole">
            <p:oleObj spid="_x0000_s48134" name="Document" r:id="rId5" imgW="2679192" imgH="2980944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155" name="Заголовок 1"/>
          <p:cNvSpPr>
            <a:spLocks noGrp="1"/>
          </p:cNvSpPr>
          <p:nvPr>
            <p:ph type="title"/>
          </p:nvPr>
        </p:nvSpPr>
        <p:spPr>
          <a:xfrm>
            <a:off x="2843213" y="214313"/>
            <a:ext cx="5761037" cy="857250"/>
          </a:xfrm>
        </p:spPr>
        <p:txBody>
          <a:bodyPr/>
          <a:lstStyle/>
          <a:p>
            <a:pPr eaLnBrk="1" hangingPunct="1"/>
            <a:r>
              <a:rPr lang="ru-RU" sz="3200" smtClean="0"/>
              <a:t>Из истории создания российских заповедников</a:t>
            </a:r>
          </a:p>
        </p:txBody>
      </p:sp>
      <p:sp>
        <p:nvSpPr>
          <p:cNvPr id="45059" name="Содержимое 2"/>
          <p:cNvSpPr>
            <a:spLocks noGrp="1"/>
          </p:cNvSpPr>
          <p:nvPr>
            <p:ph idx="1"/>
          </p:nvPr>
        </p:nvSpPr>
        <p:spPr>
          <a:xfrm>
            <a:off x="3059113" y="1484313"/>
            <a:ext cx="5932487" cy="5373687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000" b="1" dirty="0" smtClean="0">
                <a:latin typeface="Arial Black" pitchFamily="34" charset="0"/>
              </a:rPr>
              <a:t>« … продолжаю работать над проектом создания заповедника в излучины Печоры и Илыча. Уверен, что новый заповедник по богатству и красоте природы не уступает знаменитому </a:t>
            </a:r>
            <a:r>
              <a:rPr lang="ru-RU" sz="3000" b="1" dirty="0" err="1" smtClean="0">
                <a:latin typeface="Arial Black" pitchFamily="34" charset="0"/>
              </a:rPr>
              <a:t>Йеллоустонскому</a:t>
            </a:r>
            <a:r>
              <a:rPr lang="ru-RU" sz="3000" b="1" dirty="0" smtClean="0">
                <a:latin typeface="Arial Black" pitchFamily="34" charset="0"/>
              </a:rPr>
              <a:t> национальному парку, а по возможному вкладу в экономику региона, повышению уровня благосостояния местного населения значительно его превосходит»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000" i="1" dirty="0" smtClean="0">
                <a:latin typeface="Arial Black" pitchFamily="34" charset="0"/>
              </a:rPr>
              <a:t>Ф.Ф.  </a:t>
            </a:r>
            <a:r>
              <a:rPr lang="ru-RU" sz="3000" i="1" dirty="0" err="1" smtClean="0">
                <a:latin typeface="Arial Black" pitchFamily="34" charset="0"/>
              </a:rPr>
              <a:t>Шиллингер</a:t>
            </a:r>
            <a:r>
              <a:rPr lang="ru-RU" sz="3000" i="1" dirty="0" smtClean="0">
                <a:latin typeface="Arial Black" pitchFamily="34" charset="0"/>
              </a:rPr>
              <a:t> </a:t>
            </a:r>
          </a:p>
        </p:txBody>
      </p:sp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987675" cy="382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9158" name="Group 6"/>
          <p:cNvGrpSpPr>
            <a:grpSpLocks/>
          </p:cNvGrpSpPr>
          <p:nvPr/>
        </p:nvGrpSpPr>
        <p:grpSpPr bwMode="auto">
          <a:xfrm>
            <a:off x="0" y="5013325"/>
            <a:ext cx="9467850" cy="2028825"/>
            <a:chOff x="-398" y="4034"/>
            <a:chExt cx="13002" cy="10696"/>
          </a:xfrm>
        </p:grpSpPr>
        <p:grpSp>
          <p:nvGrpSpPr>
            <p:cNvPr id="49160" name="Group 7"/>
            <p:cNvGrpSpPr>
              <a:grpSpLocks/>
            </p:cNvGrpSpPr>
            <p:nvPr/>
          </p:nvGrpSpPr>
          <p:grpSpPr bwMode="auto">
            <a:xfrm>
              <a:off x="-398" y="8243"/>
              <a:ext cx="13002" cy="6487"/>
              <a:chOff x="-398" y="8243"/>
              <a:chExt cx="13002" cy="6487"/>
            </a:xfrm>
          </p:grpSpPr>
          <p:sp>
            <p:nvSpPr>
              <p:cNvPr id="49168" name="AutoShape 8"/>
              <p:cNvSpPr>
                <a:spLocks noChangeArrowheads="1"/>
              </p:cNvSpPr>
              <p:nvPr/>
            </p:nvSpPr>
            <p:spPr bwMode="auto">
              <a:xfrm>
                <a:off x="-398" y="8243"/>
                <a:ext cx="13002" cy="5760"/>
              </a:xfrm>
              <a:prstGeom prst="wave">
                <a:avLst>
                  <a:gd name="adj1" fmla="val 13005"/>
                  <a:gd name="adj2" fmla="val 7787"/>
                </a:avLst>
              </a:pr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49169" name="Group 9"/>
              <p:cNvGrpSpPr>
                <a:grpSpLocks/>
              </p:cNvGrpSpPr>
              <p:nvPr/>
            </p:nvGrpSpPr>
            <p:grpSpPr bwMode="auto">
              <a:xfrm>
                <a:off x="-398" y="8675"/>
                <a:ext cx="12630" cy="6055"/>
                <a:chOff x="-398" y="8675"/>
                <a:chExt cx="12630" cy="6055"/>
              </a:xfrm>
            </p:grpSpPr>
            <p:sp>
              <p:nvSpPr>
                <p:cNvPr id="49170" name="AutoShape 10"/>
                <p:cNvSpPr>
                  <a:spLocks noChangeArrowheads="1"/>
                </p:cNvSpPr>
                <p:nvPr/>
              </p:nvSpPr>
              <p:spPr bwMode="auto">
                <a:xfrm>
                  <a:off x="-8" y="8675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95B3D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49171" name="AutoShape 11"/>
                <p:cNvSpPr>
                  <a:spLocks noChangeArrowheads="1"/>
                </p:cNvSpPr>
                <p:nvPr/>
              </p:nvSpPr>
              <p:spPr bwMode="auto">
                <a:xfrm>
                  <a:off x="-398" y="8970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365F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49161" name="Group 12"/>
            <p:cNvGrpSpPr>
              <a:grpSpLocks/>
            </p:cNvGrpSpPr>
            <p:nvPr/>
          </p:nvGrpSpPr>
          <p:grpSpPr bwMode="auto">
            <a:xfrm>
              <a:off x="-398" y="4034"/>
              <a:ext cx="4020" cy="7295"/>
              <a:chOff x="-398" y="4034"/>
              <a:chExt cx="4020" cy="7295"/>
            </a:xfrm>
          </p:grpSpPr>
          <p:grpSp>
            <p:nvGrpSpPr>
              <p:cNvPr id="49162" name="Group 13"/>
              <p:cNvGrpSpPr>
                <a:grpSpLocks/>
              </p:cNvGrpSpPr>
              <p:nvPr/>
            </p:nvGrpSpPr>
            <p:grpSpPr bwMode="auto">
              <a:xfrm>
                <a:off x="-249" y="4034"/>
                <a:ext cx="3871" cy="7295"/>
                <a:chOff x="-346" y="3699"/>
                <a:chExt cx="3864" cy="7500"/>
              </a:xfrm>
            </p:grpSpPr>
            <p:sp>
              <p:nvSpPr>
                <p:cNvPr id="49166" name="Freeform 14"/>
                <p:cNvSpPr>
                  <a:spLocks/>
                </p:cNvSpPr>
                <p:nvPr/>
              </p:nvSpPr>
              <p:spPr bwMode="auto">
                <a:xfrm>
                  <a:off x="-346" y="4765"/>
                  <a:ext cx="3864" cy="6434"/>
                </a:xfrm>
                <a:custGeom>
                  <a:avLst/>
                  <a:gdLst>
                    <a:gd name="T0" fmla="*/ 2542 w 4856"/>
                    <a:gd name="T1" fmla="*/ 12 h 12159"/>
                    <a:gd name="T2" fmla="*/ 2864 w 4856"/>
                    <a:gd name="T3" fmla="*/ 365 h 12159"/>
                    <a:gd name="T4" fmla="*/ 3054 w 4856"/>
                    <a:gd name="T5" fmla="*/ 801 h 12159"/>
                    <a:gd name="T6" fmla="*/ 2987 w 4856"/>
                    <a:gd name="T7" fmla="*/ 1238 h 12159"/>
                    <a:gd name="T8" fmla="*/ 2608 w 4856"/>
                    <a:gd name="T9" fmla="*/ 1619 h 12159"/>
                    <a:gd name="T10" fmla="*/ 1563 w 4856"/>
                    <a:gd name="T11" fmla="*/ 1994 h 12159"/>
                    <a:gd name="T12" fmla="*/ 839 w 4856"/>
                    <a:gd name="T13" fmla="*/ 2321 h 12159"/>
                    <a:gd name="T14" fmla="*/ 398 w 4856"/>
                    <a:gd name="T15" fmla="*/ 2690 h 12159"/>
                    <a:gd name="T16" fmla="*/ 316 w 4856"/>
                    <a:gd name="T17" fmla="*/ 3037 h 12159"/>
                    <a:gd name="T18" fmla="*/ 463 w 4856"/>
                    <a:gd name="T19" fmla="*/ 3363 h 12159"/>
                    <a:gd name="T20" fmla="*/ 70 w 4856"/>
                    <a:gd name="T21" fmla="*/ 2792 h 12159"/>
                    <a:gd name="T22" fmla="*/ 54 w 4856"/>
                    <a:gd name="T23" fmla="*/ 2220 h 12159"/>
                    <a:gd name="T24" fmla="*/ 398 w 4856"/>
                    <a:gd name="T25" fmla="*/ 1793 h 12159"/>
                    <a:gd name="T26" fmla="*/ 1050 w 4856"/>
                    <a:gd name="T27" fmla="*/ 1482 h 12159"/>
                    <a:gd name="T28" fmla="*/ 1971 w 4856"/>
                    <a:gd name="T29" fmla="*/ 1158 h 12159"/>
                    <a:gd name="T30" fmla="*/ 2550 w 4856"/>
                    <a:gd name="T31" fmla="*/ 701 h 12159"/>
                    <a:gd name="T32" fmla="*/ 2673 w 4856"/>
                    <a:gd name="T33" fmla="*/ 237 h 12159"/>
                    <a:gd name="T34" fmla="*/ 2542 w 4856"/>
                    <a:gd name="T35" fmla="*/ 12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9167" name="Freeform 15"/>
                <p:cNvSpPr>
                  <a:spLocks/>
                </p:cNvSpPr>
                <p:nvPr/>
              </p:nvSpPr>
              <p:spPr bwMode="auto">
                <a:xfrm>
                  <a:off x="1058" y="3699"/>
                  <a:ext cx="1579" cy="3954"/>
                </a:xfrm>
                <a:custGeom>
                  <a:avLst/>
                  <a:gdLst>
                    <a:gd name="T0" fmla="*/ 424 w 4856"/>
                    <a:gd name="T1" fmla="*/ 5 h 12159"/>
                    <a:gd name="T2" fmla="*/ 478 w 4856"/>
                    <a:gd name="T3" fmla="*/ 138 h 12159"/>
                    <a:gd name="T4" fmla="*/ 510 w 4856"/>
                    <a:gd name="T5" fmla="*/ 303 h 12159"/>
                    <a:gd name="T6" fmla="*/ 499 w 4856"/>
                    <a:gd name="T7" fmla="*/ 468 h 12159"/>
                    <a:gd name="T8" fmla="*/ 435 w 4856"/>
                    <a:gd name="T9" fmla="*/ 611 h 12159"/>
                    <a:gd name="T10" fmla="*/ 261 w 4856"/>
                    <a:gd name="T11" fmla="*/ 753 h 12159"/>
                    <a:gd name="T12" fmla="*/ 140 w 4856"/>
                    <a:gd name="T13" fmla="*/ 877 h 12159"/>
                    <a:gd name="T14" fmla="*/ 66 w 4856"/>
                    <a:gd name="T15" fmla="*/ 1016 h 12159"/>
                    <a:gd name="T16" fmla="*/ 53 w 4856"/>
                    <a:gd name="T17" fmla="*/ 1147 h 12159"/>
                    <a:gd name="T18" fmla="*/ 77 w 4856"/>
                    <a:gd name="T19" fmla="*/ 1270 h 12159"/>
                    <a:gd name="T20" fmla="*/ 12 w 4856"/>
                    <a:gd name="T21" fmla="*/ 1054 h 12159"/>
                    <a:gd name="T22" fmla="*/ 9 w 4856"/>
                    <a:gd name="T23" fmla="*/ 838 h 12159"/>
                    <a:gd name="T24" fmla="*/ 66 w 4856"/>
                    <a:gd name="T25" fmla="*/ 677 h 12159"/>
                    <a:gd name="T26" fmla="*/ 175 w 4856"/>
                    <a:gd name="T27" fmla="*/ 560 h 12159"/>
                    <a:gd name="T28" fmla="*/ 329 w 4856"/>
                    <a:gd name="T29" fmla="*/ 437 h 12159"/>
                    <a:gd name="T30" fmla="*/ 426 w 4856"/>
                    <a:gd name="T31" fmla="*/ 265 h 12159"/>
                    <a:gd name="T32" fmla="*/ 446 w 4856"/>
                    <a:gd name="T33" fmla="*/ 89 h 12159"/>
                    <a:gd name="T34" fmla="*/ 424 w 4856"/>
                    <a:gd name="T35" fmla="*/ 5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9163" name="Group 16"/>
              <p:cNvGrpSpPr>
                <a:grpSpLocks/>
              </p:cNvGrpSpPr>
              <p:nvPr/>
            </p:nvGrpSpPr>
            <p:grpSpPr bwMode="auto">
              <a:xfrm>
                <a:off x="-398" y="4128"/>
                <a:ext cx="3719" cy="6988"/>
                <a:chOff x="-445" y="3502"/>
                <a:chExt cx="3713" cy="7183"/>
              </a:xfrm>
            </p:grpSpPr>
            <p:sp>
              <p:nvSpPr>
                <p:cNvPr id="49164" name="Freeform 17"/>
                <p:cNvSpPr>
                  <a:spLocks/>
                </p:cNvSpPr>
                <p:nvPr/>
              </p:nvSpPr>
              <p:spPr bwMode="auto">
                <a:xfrm>
                  <a:off x="-445" y="4590"/>
                  <a:ext cx="3713" cy="6095"/>
                </a:xfrm>
                <a:custGeom>
                  <a:avLst/>
                  <a:gdLst>
                    <a:gd name="T0" fmla="*/ 2347 w 4856"/>
                    <a:gd name="T1" fmla="*/ 11 h 12159"/>
                    <a:gd name="T2" fmla="*/ 2644 w 4856"/>
                    <a:gd name="T3" fmla="*/ 327 h 12159"/>
                    <a:gd name="T4" fmla="*/ 2820 w 4856"/>
                    <a:gd name="T5" fmla="*/ 719 h 12159"/>
                    <a:gd name="T6" fmla="*/ 2758 w 4856"/>
                    <a:gd name="T7" fmla="*/ 1111 h 12159"/>
                    <a:gd name="T8" fmla="*/ 2408 w 4856"/>
                    <a:gd name="T9" fmla="*/ 1453 h 12159"/>
                    <a:gd name="T10" fmla="*/ 1443 w 4856"/>
                    <a:gd name="T11" fmla="*/ 1790 h 12159"/>
                    <a:gd name="T12" fmla="*/ 775 w 4856"/>
                    <a:gd name="T13" fmla="*/ 2083 h 12159"/>
                    <a:gd name="T14" fmla="*/ 367 w 4856"/>
                    <a:gd name="T15" fmla="*/ 2414 h 12159"/>
                    <a:gd name="T16" fmla="*/ 292 w 4856"/>
                    <a:gd name="T17" fmla="*/ 2726 h 12159"/>
                    <a:gd name="T18" fmla="*/ 428 w 4856"/>
                    <a:gd name="T19" fmla="*/ 3018 h 12159"/>
                    <a:gd name="T20" fmla="*/ 65 w 4856"/>
                    <a:gd name="T21" fmla="*/ 2505 h 12159"/>
                    <a:gd name="T22" fmla="*/ 50 w 4856"/>
                    <a:gd name="T23" fmla="*/ 1992 h 12159"/>
                    <a:gd name="T24" fmla="*/ 367 w 4856"/>
                    <a:gd name="T25" fmla="*/ 1609 h 12159"/>
                    <a:gd name="T26" fmla="*/ 970 w 4856"/>
                    <a:gd name="T27" fmla="*/ 1330 h 12159"/>
                    <a:gd name="T28" fmla="*/ 1820 w 4856"/>
                    <a:gd name="T29" fmla="*/ 1040 h 12159"/>
                    <a:gd name="T30" fmla="*/ 2355 w 4856"/>
                    <a:gd name="T31" fmla="*/ 629 h 12159"/>
                    <a:gd name="T32" fmla="*/ 2467 w 4856"/>
                    <a:gd name="T33" fmla="*/ 213 h 12159"/>
                    <a:gd name="T34" fmla="*/ 2347 w 4856"/>
                    <a:gd name="T35" fmla="*/ 11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9165" name="Freeform 18"/>
                <p:cNvSpPr>
                  <a:spLocks/>
                </p:cNvSpPr>
                <p:nvPr/>
              </p:nvSpPr>
              <p:spPr bwMode="auto">
                <a:xfrm>
                  <a:off x="-95" y="3500"/>
                  <a:ext cx="2505" cy="3957"/>
                </a:xfrm>
                <a:custGeom>
                  <a:avLst/>
                  <a:gdLst>
                    <a:gd name="T0" fmla="*/ 4014 w 4856"/>
                    <a:gd name="T1" fmla="*/ 44 h 12159"/>
                    <a:gd name="T2" fmla="*/ 4523 w 4856"/>
                    <a:gd name="T3" fmla="*/ 1302 h 12159"/>
                    <a:gd name="T4" fmla="*/ 4823 w 4856"/>
                    <a:gd name="T5" fmla="*/ 2862 h 12159"/>
                    <a:gd name="T6" fmla="*/ 4718 w 4856"/>
                    <a:gd name="T7" fmla="*/ 4422 h 12159"/>
                    <a:gd name="T8" fmla="*/ 4118 w 4856"/>
                    <a:gd name="T9" fmla="*/ 5782 h 12159"/>
                    <a:gd name="T10" fmla="*/ 2468 w 4856"/>
                    <a:gd name="T11" fmla="*/ 7122 h 12159"/>
                    <a:gd name="T12" fmla="*/ 1326 w 4856"/>
                    <a:gd name="T13" fmla="*/ 8290 h 12159"/>
                    <a:gd name="T14" fmla="*/ 628 w 4856"/>
                    <a:gd name="T15" fmla="*/ 9608 h 12159"/>
                    <a:gd name="T16" fmla="*/ 499 w 4856"/>
                    <a:gd name="T17" fmla="*/ 10848 h 12159"/>
                    <a:gd name="T18" fmla="*/ 732 w 4856"/>
                    <a:gd name="T19" fmla="*/ 12012 h 12159"/>
                    <a:gd name="T20" fmla="*/ 111 w 4856"/>
                    <a:gd name="T21" fmla="*/ 9970 h 12159"/>
                    <a:gd name="T22" fmla="*/ 85 w 4856"/>
                    <a:gd name="T23" fmla="*/ 7928 h 12159"/>
                    <a:gd name="T24" fmla="*/ 628 w 4856"/>
                    <a:gd name="T25" fmla="*/ 6403 h 12159"/>
                    <a:gd name="T26" fmla="*/ 1658 w 4856"/>
                    <a:gd name="T27" fmla="*/ 5292 h 12159"/>
                    <a:gd name="T28" fmla="*/ 3113 w 4856"/>
                    <a:gd name="T29" fmla="*/ 4137 h 12159"/>
                    <a:gd name="T30" fmla="*/ 4028 w 4856"/>
                    <a:gd name="T31" fmla="*/ 2502 h 12159"/>
                    <a:gd name="T32" fmla="*/ 4221 w 4856"/>
                    <a:gd name="T33" fmla="*/ 845 h 12159"/>
                    <a:gd name="T34" fmla="*/ 4014 w 4856"/>
                    <a:gd name="T35" fmla="*/ 44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4F81BD"/>
                </a:solidFill>
                <a:ln w="38100" cmpd="sng">
                  <a:solidFill>
                    <a:srgbClr val="F2F2F2"/>
                  </a:solidFill>
                  <a:prstDash val="solid"/>
                  <a:round/>
                  <a:headEnd/>
                  <a:tailEnd/>
                </a:ln>
                <a:effectLst>
                  <a:outerShdw dist="28398" dir="3806097" algn="ctr" rotWithShape="0">
                    <a:srgbClr val="243F60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graphicFrame>
        <p:nvGraphicFramePr>
          <p:cNvPr id="49159" name="Object 9"/>
          <p:cNvGraphicFramePr>
            <a:graphicFrameLocks noChangeAspect="1"/>
          </p:cNvGraphicFramePr>
          <p:nvPr/>
        </p:nvGraphicFramePr>
        <p:xfrm>
          <a:off x="8243888" y="115888"/>
          <a:ext cx="792162" cy="882650"/>
        </p:xfrm>
        <a:graphic>
          <a:graphicData uri="http://schemas.openxmlformats.org/presentationml/2006/ole">
            <p:oleObj spid="_x0000_s49159" name="Document" r:id="rId6" imgW="2679192" imgH="2980944" progId="Word.Document.8">
              <p:embed/>
            </p:oleObj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8" y="214313"/>
            <a:ext cx="8329612" cy="11541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 «</a:t>
            </a:r>
            <a:r>
              <a:rPr lang="ru-RU" b="1" dirty="0" err="1" smtClean="0"/>
              <a:t>Экосистемные</a:t>
            </a:r>
            <a:r>
              <a:rPr lang="ru-RU" b="1" dirty="0" smtClean="0"/>
              <a:t> услуги».</a:t>
            </a:r>
            <a:br>
              <a:rPr lang="ru-RU" b="1" dirty="0" smtClean="0"/>
            </a:br>
            <a:r>
              <a:rPr lang="ru-RU" sz="2700" b="1" dirty="0" smtClean="0"/>
              <a:t>примеры</a:t>
            </a:r>
            <a:endParaRPr lang="ru-RU" dirty="0"/>
          </a:p>
        </p:txBody>
      </p:sp>
      <p:sp>
        <p:nvSpPr>
          <p:cNvPr id="50180" name="Text Box 26"/>
          <p:cNvSpPr txBox="1">
            <a:spLocks noChangeArrowheads="1"/>
          </p:cNvSpPr>
          <p:nvPr/>
        </p:nvSpPr>
        <p:spPr bwMode="auto">
          <a:xfrm>
            <a:off x="285750" y="4581525"/>
            <a:ext cx="8858250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ru-RU" sz="2000" b="1">
                <a:solidFill>
                  <a:srgbClr val="00B050"/>
                </a:solidFill>
                <a:latin typeface="Arial" charset="0"/>
              </a:rPr>
              <a:t>+ Компания  «ТЕТРАПАК» производит </a:t>
            </a:r>
          </a:p>
          <a:p>
            <a:pPr>
              <a:spcBef>
                <a:spcPct val="30000"/>
              </a:spcBef>
            </a:pPr>
            <a:r>
              <a:rPr lang="ru-RU" sz="2000" b="1">
                <a:solidFill>
                  <a:srgbClr val="00B050"/>
                </a:solidFill>
                <a:latin typeface="Arial" charset="0"/>
              </a:rPr>
              <a:t>                            упаковки, используя бумагу и финансирует п       				программу НП «Угра» по восстановлению 				широколиственных лесов</a:t>
            </a:r>
          </a:p>
        </p:txBody>
      </p:sp>
      <p:sp>
        <p:nvSpPr>
          <p:cNvPr id="50181" name="Text Box 26"/>
          <p:cNvSpPr txBox="1">
            <a:spLocks noChangeArrowheads="1"/>
          </p:cNvSpPr>
          <p:nvPr/>
        </p:nvSpPr>
        <p:spPr bwMode="auto">
          <a:xfrm>
            <a:off x="250825" y="1341438"/>
            <a:ext cx="85725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ru-RU" sz="2000" b="1">
                <a:solidFill>
                  <a:srgbClr val="00B050"/>
                </a:solidFill>
                <a:latin typeface="Arial" charset="0"/>
              </a:rPr>
              <a:t>+ООПТ Эквадора, Аргентины содержатся, преимущественно, за счет средств фондов, собирающих плату за «ЭУ»</a:t>
            </a:r>
          </a:p>
          <a:p>
            <a:pPr>
              <a:spcBef>
                <a:spcPct val="30000"/>
              </a:spcBef>
            </a:pPr>
            <a:r>
              <a:rPr lang="ru-RU" sz="2000" b="1">
                <a:solidFill>
                  <a:srgbClr val="00B050"/>
                </a:solidFill>
                <a:latin typeface="Arial" charset="0"/>
              </a:rPr>
              <a:t>+ Национальный парк </a:t>
            </a:r>
            <a:r>
              <a:rPr lang="en-GB" sz="2000" b="1">
                <a:solidFill>
                  <a:srgbClr val="00B050"/>
                </a:solidFill>
                <a:latin typeface="Arial" charset="0"/>
              </a:rPr>
              <a:t>Hohe Tauern</a:t>
            </a:r>
            <a:r>
              <a:rPr lang="ru-RU" sz="2000" b="1">
                <a:solidFill>
                  <a:srgbClr val="00B050"/>
                </a:solidFill>
                <a:latin typeface="Arial" charset="0"/>
              </a:rPr>
              <a:t> и компания «</a:t>
            </a:r>
            <a:r>
              <a:rPr lang="en-US" sz="2000" b="1">
                <a:solidFill>
                  <a:srgbClr val="00B050"/>
                </a:solidFill>
                <a:latin typeface="Arial" charset="0"/>
              </a:rPr>
              <a:t>Swarovskiy</a:t>
            </a:r>
            <a:r>
              <a:rPr lang="ru-RU" sz="2000" b="1">
                <a:solidFill>
                  <a:srgbClr val="00B050"/>
                </a:solidFill>
                <a:latin typeface="Arial" charset="0"/>
              </a:rPr>
              <a:t>». Компания производит забор воды в нижнем течении реки на границе с парком, и финансирует проект парка «Водная школа»</a:t>
            </a:r>
          </a:p>
        </p:txBody>
      </p:sp>
      <p:sp>
        <p:nvSpPr>
          <p:cNvPr id="50182" name="Прямоугольник 6"/>
          <p:cNvSpPr>
            <a:spLocks noChangeArrowheads="1"/>
          </p:cNvSpPr>
          <p:nvPr/>
        </p:nvSpPr>
        <p:spPr bwMode="auto">
          <a:xfrm>
            <a:off x="179388" y="2997200"/>
            <a:ext cx="500062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ru-RU" sz="2000" b="1">
                <a:solidFill>
                  <a:srgbClr val="C0504D"/>
                </a:solidFill>
                <a:latin typeface="Arial" charset="0"/>
              </a:rPr>
              <a:t> - Весь город Сочи пьет воду  из рек Кавказского заповедника и Сочинского НП, но никто не связывает это с деятельностью ООПТ !</a:t>
            </a:r>
          </a:p>
        </p:txBody>
      </p:sp>
      <p:pic>
        <p:nvPicPr>
          <p:cNvPr id="50183" name="Picture 25" descr="CRW_9855 cop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5963" y="3068638"/>
            <a:ext cx="2500312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0184" name="Object 2"/>
          <p:cNvGraphicFramePr>
            <a:graphicFrameLocks noChangeAspect="1"/>
          </p:cNvGraphicFramePr>
          <p:nvPr/>
        </p:nvGraphicFramePr>
        <p:xfrm>
          <a:off x="8250238" y="0"/>
          <a:ext cx="893762" cy="1008063"/>
        </p:xfrm>
        <a:graphic>
          <a:graphicData uri="http://schemas.openxmlformats.org/presentationml/2006/ole">
            <p:oleObj spid="_x0000_s50184" name="Document" r:id="rId6" imgW="2642616" imgH="2980944" progId="Word.Document.8">
              <p:embed/>
            </p:oleObj>
          </a:graphicData>
        </a:graphic>
      </p:graphicFrame>
      <p:grpSp>
        <p:nvGrpSpPr>
          <p:cNvPr id="50185" name="Group 6"/>
          <p:cNvGrpSpPr>
            <a:grpSpLocks/>
          </p:cNvGrpSpPr>
          <p:nvPr/>
        </p:nvGrpSpPr>
        <p:grpSpPr bwMode="auto">
          <a:xfrm>
            <a:off x="0" y="5013325"/>
            <a:ext cx="9467850" cy="2028825"/>
            <a:chOff x="-398" y="4034"/>
            <a:chExt cx="13002" cy="10696"/>
          </a:xfrm>
        </p:grpSpPr>
        <p:grpSp>
          <p:nvGrpSpPr>
            <p:cNvPr id="50186" name="Group 7"/>
            <p:cNvGrpSpPr>
              <a:grpSpLocks/>
            </p:cNvGrpSpPr>
            <p:nvPr/>
          </p:nvGrpSpPr>
          <p:grpSpPr bwMode="auto">
            <a:xfrm>
              <a:off x="-398" y="8243"/>
              <a:ext cx="13002" cy="6487"/>
              <a:chOff x="-398" y="8243"/>
              <a:chExt cx="13002" cy="6487"/>
            </a:xfrm>
          </p:grpSpPr>
          <p:sp>
            <p:nvSpPr>
              <p:cNvPr id="50194" name="AutoShape 8"/>
              <p:cNvSpPr>
                <a:spLocks noChangeArrowheads="1"/>
              </p:cNvSpPr>
              <p:nvPr/>
            </p:nvSpPr>
            <p:spPr bwMode="auto">
              <a:xfrm>
                <a:off x="-398" y="8243"/>
                <a:ext cx="13002" cy="5760"/>
              </a:xfrm>
              <a:prstGeom prst="wave">
                <a:avLst>
                  <a:gd name="adj1" fmla="val 13005"/>
                  <a:gd name="adj2" fmla="val 7787"/>
                </a:avLst>
              </a:pr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0195" name="Group 9"/>
              <p:cNvGrpSpPr>
                <a:grpSpLocks/>
              </p:cNvGrpSpPr>
              <p:nvPr/>
            </p:nvGrpSpPr>
            <p:grpSpPr bwMode="auto">
              <a:xfrm>
                <a:off x="-398" y="8675"/>
                <a:ext cx="12630" cy="6055"/>
                <a:chOff x="-398" y="8675"/>
                <a:chExt cx="12630" cy="6055"/>
              </a:xfrm>
            </p:grpSpPr>
            <p:sp>
              <p:nvSpPr>
                <p:cNvPr id="50196" name="AutoShape 10"/>
                <p:cNvSpPr>
                  <a:spLocks noChangeArrowheads="1"/>
                </p:cNvSpPr>
                <p:nvPr/>
              </p:nvSpPr>
              <p:spPr bwMode="auto">
                <a:xfrm>
                  <a:off x="-8" y="8675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95B3D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0197" name="AutoShape 11"/>
                <p:cNvSpPr>
                  <a:spLocks noChangeArrowheads="1"/>
                </p:cNvSpPr>
                <p:nvPr/>
              </p:nvSpPr>
              <p:spPr bwMode="auto">
                <a:xfrm>
                  <a:off x="-398" y="8970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365F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50187" name="Group 12"/>
            <p:cNvGrpSpPr>
              <a:grpSpLocks/>
            </p:cNvGrpSpPr>
            <p:nvPr/>
          </p:nvGrpSpPr>
          <p:grpSpPr bwMode="auto">
            <a:xfrm>
              <a:off x="-398" y="4034"/>
              <a:ext cx="4020" cy="7295"/>
              <a:chOff x="-398" y="4034"/>
              <a:chExt cx="4020" cy="7295"/>
            </a:xfrm>
          </p:grpSpPr>
          <p:grpSp>
            <p:nvGrpSpPr>
              <p:cNvPr id="50188" name="Group 13"/>
              <p:cNvGrpSpPr>
                <a:grpSpLocks/>
              </p:cNvGrpSpPr>
              <p:nvPr/>
            </p:nvGrpSpPr>
            <p:grpSpPr bwMode="auto">
              <a:xfrm>
                <a:off x="-249" y="4034"/>
                <a:ext cx="3871" cy="7295"/>
                <a:chOff x="-346" y="3699"/>
                <a:chExt cx="3864" cy="7500"/>
              </a:xfrm>
            </p:grpSpPr>
            <p:sp>
              <p:nvSpPr>
                <p:cNvPr id="50192" name="Freeform 14"/>
                <p:cNvSpPr>
                  <a:spLocks/>
                </p:cNvSpPr>
                <p:nvPr/>
              </p:nvSpPr>
              <p:spPr bwMode="auto">
                <a:xfrm>
                  <a:off x="-346" y="4765"/>
                  <a:ext cx="3864" cy="6434"/>
                </a:xfrm>
                <a:custGeom>
                  <a:avLst/>
                  <a:gdLst>
                    <a:gd name="T0" fmla="*/ 2542 w 4856"/>
                    <a:gd name="T1" fmla="*/ 12 h 12159"/>
                    <a:gd name="T2" fmla="*/ 2864 w 4856"/>
                    <a:gd name="T3" fmla="*/ 365 h 12159"/>
                    <a:gd name="T4" fmla="*/ 3054 w 4856"/>
                    <a:gd name="T5" fmla="*/ 801 h 12159"/>
                    <a:gd name="T6" fmla="*/ 2987 w 4856"/>
                    <a:gd name="T7" fmla="*/ 1238 h 12159"/>
                    <a:gd name="T8" fmla="*/ 2608 w 4856"/>
                    <a:gd name="T9" fmla="*/ 1619 h 12159"/>
                    <a:gd name="T10" fmla="*/ 1563 w 4856"/>
                    <a:gd name="T11" fmla="*/ 1994 h 12159"/>
                    <a:gd name="T12" fmla="*/ 839 w 4856"/>
                    <a:gd name="T13" fmla="*/ 2321 h 12159"/>
                    <a:gd name="T14" fmla="*/ 398 w 4856"/>
                    <a:gd name="T15" fmla="*/ 2690 h 12159"/>
                    <a:gd name="T16" fmla="*/ 316 w 4856"/>
                    <a:gd name="T17" fmla="*/ 3037 h 12159"/>
                    <a:gd name="T18" fmla="*/ 463 w 4856"/>
                    <a:gd name="T19" fmla="*/ 3363 h 12159"/>
                    <a:gd name="T20" fmla="*/ 70 w 4856"/>
                    <a:gd name="T21" fmla="*/ 2792 h 12159"/>
                    <a:gd name="T22" fmla="*/ 54 w 4856"/>
                    <a:gd name="T23" fmla="*/ 2220 h 12159"/>
                    <a:gd name="T24" fmla="*/ 398 w 4856"/>
                    <a:gd name="T25" fmla="*/ 1793 h 12159"/>
                    <a:gd name="T26" fmla="*/ 1050 w 4856"/>
                    <a:gd name="T27" fmla="*/ 1482 h 12159"/>
                    <a:gd name="T28" fmla="*/ 1971 w 4856"/>
                    <a:gd name="T29" fmla="*/ 1158 h 12159"/>
                    <a:gd name="T30" fmla="*/ 2550 w 4856"/>
                    <a:gd name="T31" fmla="*/ 701 h 12159"/>
                    <a:gd name="T32" fmla="*/ 2673 w 4856"/>
                    <a:gd name="T33" fmla="*/ 237 h 12159"/>
                    <a:gd name="T34" fmla="*/ 2542 w 4856"/>
                    <a:gd name="T35" fmla="*/ 12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0193" name="Freeform 15"/>
                <p:cNvSpPr>
                  <a:spLocks/>
                </p:cNvSpPr>
                <p:nvPr/>
              </p:nvSpPr>
              <p:spPr bwMode="auto">
                <a:xfrm>
                  <a:off x="1058" y="3699"/>
                  <a:ext cx="1579" cy="3954"/>
                </a:xfrm>
                <a:custGeom>
                  <a:avLst/>
                  <a:gdLst>
                    <a:gd name="T0" fmla="*/ 424 w 4856"/>
                    <a:gd name="T1" fmla="*/ 5 h 12159"/>
                    <a:gd name="T2" fmla="*/ 478 w 4856"/>
                    <a:gd name="T3" fmla="*/ 138 h 12159"/>
                    <a:gd name="T4" fmla="*/ 510 w 4856"/>
                    <a:gd name="T5" fmla="*/ 303 h 12159"/>
                    <a:gd name="T6" fmla="*/ 499 w 4856"/>
                    <a:gd name="T7" fmla="*/ 468 h 12159"/>
                    <a:gd name="T8" fmla="*/ 435 w 4856"/>
                    <a:gd name="T9" fmla="*/ 611 h 12159"/>
                    <a:gd name="T10" fmla="*/ 261 w 4856"/>
                    <a:gd name="T11" fmla="*/ 753 h 12159"/>
                    <a:gd name="T12" fmla="*/ 140 w 4856"/>
                    <a:gd name="T13" fmla="*/ 877 h 12159"/>
                    <a:gd name="T14" fmla="*/ 66 w 4856"/>
                    <a:gd name="T15" fmla="*/ 1016 h 12159"/>
                    <a:gd name="T16" fmla="*/ 53 w 4856"/>
                    <a:gd name="T17" fmla="*/ 1147 h 12159"/>
                    <a:gd name="T18" fmla="*/ 77 w 4856"/>
                    <a:gd name="T19" fmla="*/ 1270 h 12159"/>
                    <a:gd name="T20" fmla="*/ 12 w 4856"/>
                    <a:gd name="T21" fmla="*/ 1054 h 12159"/>
                    <a:gd name="T22" fmla="*/ 9 w 4856"/>
                    <a:gd name="T23" fmla="*/ 838 h 12159"/>
                    <a:gd name="T24" fmla="*/ 66 w 4856"/>
                    <a:gd name="T25" fmla="*/ 677 h 12159"/>
                    <a:gd name="T26" fmla="*/ 175 w 4856"/>
                    <a:gd name="T27" fmla="*/ 560 h 12159"/>
                    <a:gd name="T28" fmla="*/ 329 w 4856"/>
                    <a:gd name="T29" fmla="*/ 437 h 12159"/>
                    <a:gd name="T30" fmla="*/ 426 w 4856"/>
                    <a:gd name="T31" fmla="*/ 265 h 12159"/>
                    <a:gd name="T32" fmla="*/ 446 w 4856"/>
                    <a:gd name="T33" fmla="*/ 89 h 12159"/>
                    <a:gd name="T34" fmla="*/ 424 w 4856"/>
                    <a:gd name="T35" fmla="*/ 5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50189" name="Group 16"/>
              <p:cNvGrpSpPr>
                <a:grpSpLocks/>
              </p:cNvGrpSpPr>
              <p:nvPr/>
            </p:nvGrpSpPr>
            <p:grpSpPr bwMode="auto">
              <a:xfrm>
                <a:off x="-398" y="4128"/>
                <a:ext cx="3719" cy="6988"/>
                <a:chOff x="-445" y="3502"/>
                <a:chExt cx="3713" cy="7183"/>
              </a:xfrm>
            </p:grpSpPr>
            <p:sp>
              <p:nvSpPr>
                <p:cNvPr id="50190" name="Freeform 17"/>
                <p:cNvSpPr>
                  <a:spLocks/>
                </p:cNvSpPr>
                <p:nvPr/>
              </p:nvSpPr>
              <p:spPr bwMode="auto">
                <a:xfrm>
                  <a:off x="-445" y="4590"/>
                  <a:ext cx="3713" cy="6095"/>
                </a:xfrm>
                <a:custGeom>
                  <a:avLst/>
                  <a:gdLst>
                    <a:gd name="T0" fmla="*/ 2347 w 4856"/>
                    <a:gd name="T1" fmla="*/ 11 h 12159"/>
                    <a:gd name="T2" fmla="*/ 2644 w 4856"/>
                    <a:gd name="T3" fmla="*/ 327 h 12159"/>
                    <a:gd name="T4" fmla="*/ 2820 w 4856"/>
                    <a:gd name="T5" fmla="*/ 719 h 12159"/>
                    <a:gd name="T6" fmla="*/ 2758 w 4856"/>
                    <a:gd name="T7" fmla="*/ 1111 h 12159"/>
                    <a:gd name="T8" fmla="*/ 2408 w 4856"/>
                    <a:gd name="T9" fmla="*/ 1453 h 12159"/>
                    <a:gd name="T10" fmla="*/ 1443 w 4856"/>
                    <a:gd name="T11" fmla="*/ 1790 h 12159"/>
                    <a:gd name="T12" fmla="*/ 775 w 4856"/>
                    <a:gd name="T13" fmla="*/ 2083 h 12159"/>
                    <a:gd name="T14" fmla="*/ 367 w 4856"/>
                    <a:gd name="T15" fmla="*/ 2414 h 12159"/>
                    <a:gd name="T16" fmla="*/ 292 w 4856"/>
                    <a:gd name="T17" fmla="*/ 2726 h 12159"/>
                    <a:gd name="T18" fmla="*/ 428 w 4856"/>
                    <a:gd name="T19" fmla="*/ 3018 h 12159"/>
                    <a:gd name="T20" fmla="*/ 65 w 4856"/>
                    <a:gd name="T21" fmla="*/ 2505 h 12159"/>
                    <a:gd name="T22" fmla="*/ 50 w 4856"/>
                    <a:gd name="T23" fmla="*/ 1992 h 12159"/>
                    <a:gd name="T24" fmla="*/ 367 w 4856"/>
                    <a:gd name="T25" fmla="*/ 1609 h 12159"/>
                    <a:gd name="T26" fmla="*/ 970 w 4856"/>
                    <a:gd name="T27" fmla="*/ 1330 h 12159"/>
                    <a:gd name="T28" fmla="*/ 1820 w 4856"/>
                    <a:gd name="T29" fmla="*/ 1040 h 12159"/>
                    <a:gd name="T30" fmla="*/ 2355 w 4856"/>
                    <a:gd name="T31" fmla="*/ 629 h 12159"/>
                    <a:gd name="T32" fmla="*/ 2467 w 4856"/>
                    <a:gd name="T33" fmla="*/ 213 h 12159"/>
                    <a:gd name="T34" fmla="*/ 2347 w 4856"/>
                    <a:gd name="T35" fmla="*/ 11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0191" name="Freeform 18"/>
                <p:cNvSpPr>
                  <a:spLocks/>
                </p:cNvSpPr>
                <p:nvPr/>
              </p:nvSpPr>
              <p:spPr bwMode="auto">
                <a:xfrm>
                  <a:off x="-95" y="3500"/>
                  <a:ext cx="2505" cy="3957"/>
                </a:xfrm>
                <a:custGeom>
                  <a:avLst/>
                  <a:gdLst>
                    <a:gd name="T0" fmla="*/ 4014 w 4856"/>
                    <a:gd name="T1" fmla="*/ 44 h 12159"/>
                    <a:gd name="T2" fmla="*/ 4523 w 4856"/>
                    <a:gd name="T3" fmla="*/ 1302 h 12159"/>
                    <a:gd name="T4" fmla="*/ 4823 w 4856"/>
                    <a:gd name="T5" fmla="*/ 2862 h 12159"/>
                    <a:gd name="T6" fmla="*/ 4718 w 4856"/>
                    <a:gd name="T7" fmla="*/ 4422 h 12159"/>
                    <a:gd name="T8" fmla="*/ 4118 w 4856"/>
                    <a:gd name="T9" fmla="*/ 5782 h 12159"/>
                    <a:gd name="T10" fmla="*/ 2468 w 4856"/>
                    <a:gd name="T11" fmla="*/ 7122 h 12159"/>
                    <a:gd name="T12" fmla="*/ 1326 w 4856"/>
                    <a:gd name="T13" fmla="*/ 8290 h 12159"/>
                    <a:gd name="T14" fmla="*/ 628 w 4856"/>
                    <a:gd name="T15" fmla="*/ 9608 h 12159"/>
                    <a:gd name="T16" fmla="*/ 499 w 4856"/>
                    <a:gd name="T17" fmla="*/ 10848 h 12159"/>
                    <a:gd name="T18" fmla="*/ 732 w 4856"/>
                    <a:gd name="T19" fmla="*/ 12012 h 12159"/>
                    <a:gd name="T20" fmla="*/ 111 w 4856"/>
                    <a:gd name="T21" fmla="*/ 9970 h 12159"/>
                    <a:gd name="T22" fmla="*/ 85 w 4856"/>
                    <a:gd name="T23" fmla="*/ 7928 h 12159"/>
                    <a:gd name="T24" fmla="*/ 628 w 4856"/>
                    <a:gd name="T25" fmla="*/ 6403 h 12159"/>
                    <a:gd name="T26" fmla="*/ 1658 w 4856"/>
                    <a:gd name="T27" fmla="*/ 5292 h 12159"/>
                    <a:gd name="T28" fmla="*/ 3113 w 4856"/>
                    <a:gd name="T29" fmla="*/ 4137 h 12159"/>
                    <a:gd name="T30" fmla="*/ 4028 w 4856"/>
                    <a:gd name="T31" fmla="*/ 2502 h 12159"/>
                    <a:gd name="T32" fmla="*/ 4221 w 4856"/>
                    <a:gd name="T33" fmla="*/ 845 h 12159"/>
                    <a:gd name="T34" fmla="*/ 4014 w 4856"/>
                    <a:gd name="T35" fmla="*/ 44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4F81BD"/>
                </a:solidFill>
                <a:ln w="38100" cmpd="sng">
                  <a:solidFill>
                    <a:srgbClr val="F2F2F2"/>
                  </a:solidFill>
                  <a:prstDash val="solid"/>
                  <a:round/>
                  <a:headEnd/>
                  <a:tailEnd/>
                </a:ln>
                <a:effectLst>
                  <a:outerShdw dist="28398" dir="3806097" algn="ctr" rotWithShape="0">
                    <a:srgbClr val="243F60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285750"/>
            <a:ext cx="8401050" cy="1643063"/>
          </a:xfrm>
        </p:spPr>
        <p:txBody>
          <a:bodyPr>
            <a:normAutofit fontScale="90000"/>
          </a:bodyPr>
          <a:lstStyle/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100" b="1" dirty="0" smtClean="0"/>
              <a:t>Сохраняемые  на ООПТ экосистемы служат людям   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51204" name="Text Box 21"/>
          <p:cNvSpPr>
            <a:spLocks noGrp="1" noChangeArrowheads="1"/>
          </p:cNvSpPr>
          <p:nvPr>
            <p:ph idx="1"/>
          </p:nvPr>
        </p:nvSpPr>
        <p:spPr>
          <a:xfrm>
            <a:off x="1692275" y="2565400"/>
            <a:ext cx="7451725" cy="3446463"/>
          </a:xfrm>
        </p:spPr>
        <p:txBody>
          <a:bodyPr>
            <a:spAutoFit/>
          </a:bodyPr>
          <a:lstStyle/>
          <a:p>
            <a:pPr eaLnBrk="1" hangingPunct="1">
              <a:spcBef>
                <a:spcPct val="40000"/>
              </a:spcBef>
            </a:pPr>
            <a:r>
              <a:rPr lang="ru-RU" sz="2000" b="1" i="1" u="sng" smtClean="0">
                <a:solidFill>
                  <a:srgbClr val="666633"/>
                </a:solidFill>
              </a:rPr>
              <a:t>Услуги по обеспечению качественной водой</a:t>
            </a:r>
            <a:r>
              <a:rPr lang="ru-RU" sz="2000" b="1" i="1" smtClean="0"/>
              <a:t> </a:t>
            </a:r>
            <a:r>
              <a:rPr lang="ru-RU" sz="2000" b="1" smtClean="0"/>
              <a:t>:</a:t>
            </a:r>
          </a:p>
          <a:p>
            <a:pPr lvl="1" eaLnBrk="1" hangingPunct="1">
              <a:spcBef>
                <a:spcPct val="40000"/>
              </a:spcBef>
            </a:pPr>
            <a:r>
              <a:rPr lang="ru-RU" sz="1800" b="1" smtClean="0"/>
              <a:t>Регулирование водотока: предупреждение и борьба с наводнениями, поддержание водотока в засушливый сезон;</a:t>
            </a:r>
          </a:p>
          <a:p>
            <a:pPr lvl="1" eaLnBrk="1" hangingPunct="1">
              <a:spcBef>
                <a:spcPct val="40000"/>
              </a:spcBef>
            </a:pPr>
            <a:r>
              <a:rPr lang="ru-RU" sz="1800" b="1" smtClean="0"/>
              <a:t>Регулирование качества воды: поддержание определенной концентрации питательных веществ, минеральных соединений, уровня солености и пр.;</a:t>
            </a:r>
          </a:p>
          <a:p>
            <a:pPr lvl="1" eaLnBrk="1" hangingPunct="1">
              <a:spcBef>
                <a:spcPct val="40000"/>
              </a:spcBef>
            </a:pPr>
            <a:r>
              <a:rPr lang="ru-RU" sz="1800" b="1" smtClean="0"/>
              <a:t>Контроль за эрозией и осадконакоплением;</a:t>
            </a:r>
          </a:p>
          <a:p>
            <a:pPr lvl="1" eaLnBrk="1" hangingPunct="1">
              <a:spcBef>
                <a:spcPct val="40000"/>
              </a:spcBef>
            </a:pPr>
            <a:r>
              <a:rPr lang="ru-RU" sz="1800" b="1" smtClean="0"/>
              <a:t>Сохранение водной среды обитания (поддержание     			определенных условий для выживания видов) и др.</a:t>
            </a:r>
          </a:p>
          <a:p>
            <a:pPr lvl="1" eaLnBrk="1" hangingPunct="1">
              <a:spcBef>
                <a:spcPct val="40000"/>
              </a:spcBef>
            </a:pPr>
            <a:endParaRPr lang="ru-RU" sz="1800" b="1" smtClean="0"/>
          </a:p>
        </p:txBody>
      </p:sp>
      <p:sp>
        <p:nvSpPr>
          <p:cNvPr id="51205" name="Text Box 7"/>
          <p:cNvSpPr txBox="1">
            <a:spLocks noChangeArrowheads="1"/>
          </p:cNvSpPr>
          <p:nvPr/>
        </p:nvSpPr>
        <p:spPr bwMode="auto">
          <a:xfrm>
            <a:off x="250825" y="3644900"/>
            <a:ext cx="4033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06" name="Text Box 8"/>
          <p:cNvSpPr txBox="1">
            <a:spLocks noChangeArrowheads="1"/>
          </p:cNvSpPr>
          <p:nvPr/>
        </p:nvSpPr>
        <p:spPr bwMode="auto">
          <a:xfrm>
            <a:off x="179388" y="3429000"/>
            <a:ext cx="5040312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sv-SE" altLang="sv-SE" sz="1600" b="1">
              <a:solidFill>
                <a:srgbClr val="FFFFFF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07" name="Text Box 9"/>
          <p:cNvSpPr txBox="1">
            <a:spLocks noChangeArrowheads="1"/>
          </p:cNvSpPr>
          <p:nvPr/>
        </p:nvSpPr>
        <p:spPr bwMode="auto">
          <a:xfrm>
            <a:off x="428625" y="500063"/>
            <a:ext cx="69961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rgbClr val="000000"/>
                </a:solidFill>
                <a:latin typeface="Arial" charset="0"/>
              </a:rPr>
              <a:t> </a:t>
            </a:r>
            <a:endParaRPr lang="en-US" sz="2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08" name="Rectangle 20"/>
          <p:cNvSpPr>
            <a:spLocks noChangeArrowheads="1"/>
          </p:cNvSpPr>
          <p:nvPr/>
        </p:nvSpPr>
        <p:spPr bwMode="auto">
          <a:xfrm>
            <a:off x="285750" y="5072063"/>
            <a:ext cx="8208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666633"/>
                </a:solidFill>
                <a:latin typeface="Arial" charset="0"/>
              </a:rPr>
              <a:t> </a:t>
            </a:r>
          </a:p>
        </p:txBody>
      </p:sp>
      <p:sp>
        <p:nvSpPr>
          <p:cNvPr id="51209" name="Text Box 22"/>
          <p:cNvSpPr txBox="1">
            <a:spLocks noChangeArrowheads="1"/>
          </p:cNvSpPr>
          <p:nvPr/>
        </p:nvSpPr>
        <p:spPr bwMode="auto">
          <a:xfrm>
            <a:off x="214313" y="0"/>
            <a:ext cx="87153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 u="sng">
                <a:solidFill>
                  <a:srgbClr val="666633"/>
                </a:solidFill>
                <a:latin typeface="Arial" charset="0"/>
              </a:rPr>
              <a:t>«Экосистемные услуги»</a:t>
            </a:r>
            <a:r>
              <a:rPr lang="ru-RU" sz="2400" b="1" i="1">
                <a:solidFill>
                  <a:srgbClr val="666633"/>
                </a:solidFill>
                <a:latin typeface="Arial" charset="0"/>
              </a:rPr>
              <a:t> </a:t>
            </a:r>
            <a:r>
              <a:rPr lang="ru-RU" sz="2400" b="1">
                <a:solidFill>
                  <a:srgbClr val="000000"/>
                </a:solidFill>
                <a:latin typeface="Arial" charset="0"/>
              </a:rPr>
              <a:t> – выгоды, которые человечество получает от экосистем.</a:t>
            </a:r>
            <a:r>
              <a:rPr lang="en-US" sz="2400" b="1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2400">
                <a:solidFill>
                  <a:srgbClr val="000000"/>
                </a:solidFill>
                <a:latin typeface="Arial" charset="0"/>
              </a:rPr>
              <a:t>Например, обеспечение человечества природными ресурсами, здоровой средой обитания, иными экологически и экономически значимыми «продуктами» </a:t>
            </a:r>
          </a:p>
        </p:txBody>
      </p:sp>
      <p:graphicFrame>
        <p:nvGraphicFramePr>
          <p:cNvPr id="51210" name="Object 2"/>
          <p:cNvGraphicFramePr>
            <a:graphicFrameLocks noChangeAspect="1"/>
          </p:cNvGraphicFramePr>
          <p:nvPr/>
        </p:nvGraphicFramePr>
        <p:xfrm>
          <a:off x="8250238" y="0"/>
          <a:ext cx="893762" cy="1008063"/>
        </p:xfrm>
        <a:graphic>
          <a:graphicData uri="http://schemas.openxmlformats.org/presentationml/2006/ole">
            <p:oleObj spid="_x0000_s51210" name="Document" r:id="rId5" imgW="2642616" imgH="2980944" progId="Word.Document.8">
              <p:embed/>
            </p:oleObj>
          </a:graphicData>
        </a:graphic>
      </p:graphicFrame>
      <p:grpSp>
        <p:nvGrpSpPr>
          <p:cNvPr id="51211" name="Group 6"/>
          <p:cNvGrpSpPr>
            <a:grpSpLocks/>
          </p:cNvGrpSpPr>
          <p:nvPr/>
        </p:nvGrpSpPr>
        <p:grpSpPr bwMode="auto">
          <a:xfrm>
            <a:off x="0" y="5013325"/>
            <a:ext cx="9467850" cy="2028825"/>
            <a:chOff x="-398" y="4034"/>
            <a:chExt cx="13002" cy="10696"/>
          </a:xfrm>
        </p:grpSpPr>
        <p:grpSp>
          <p:nvGrpSpPr>
            <p:cNvPr id="51212" name="Group 7"/>
            <p:cNvGrpSpPr>
              <a:grpSpLocks/>
            </p:cNvGrpSpPr>
            <p:nvPr/>
          </p:nvGrpSpPr>
          <p:grpSpPr bwMode="auto">
            <a:xfrm>
              <a:off x="-398" y="8243"/>
              <a:ext cx="13002" cy="6487"/>
              <a:chOff x="-398" y="8243"/>
              <a:chExt cx="13002" cy="6487"/>
            </a:xfrm>
          </p:grpSpPr>
          <p:sp>
            <p:nvSpPr>
              <p:cNvPr id="51220" name="AutoShape 8"/>
              <p:cNvSpPr>
                <a:spLocks noChangeArrowheads="1"/>
              </p:cNvSpPr>
              <p:nvPr/>
            </p:nvSpPr>
            <p:spPr bwMode="auto">
              <a:xfrm>
                <a:off x="-398" y="8243"/>
                <a:ext cx="13002" cy="5760"/>
              </a:xfrm>
              <a:prstGeom prst="wave">
                <a:avLst>
                  <a:gd name="adj1" fmla="val 13005"/>
                  <a:gd name="adj2" fmla="val 7787"/>
                </a:avLst>
              </a:pr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1221" name="Group 9"/>
              <p:cNvGrpSpPr>
                <a:grpSpLocks/>
              </p:cNvGrpSpPr>
              <p:nvPr/>
            </p:nvGrpSpPr>
            <p:grpSpPr bwMode="auto">
              <a:xfrm>
                <a:off x="-398" y="8675"/>
                <a:ext cx="12630" cy="6055"/>
                <a:chOff x="-398" y="8675"/>
                <a:chExt cx="12630" cy="6055"/>
              </a:xfrm>
            </p:grpSpPr>
            <p:sp>
              <p:nvSpPr>
                <p:cNvPr id="51222" name="AutoShape 10"/>
                <p:cNvSpPr>
                  <a:spLocks noChangeArrowheads="1"/>
                </p:cNvSpPr>
                <p:nvPr/>
              </p:nvSpPr>
              <p:spPr bwMode="auto">
                <a:xfrm>
                  <a:off x="-8" y="8675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95B3D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1223" name="AutoShape 11"/>
                <p:cNvSpPr>
                  <a:spLocks noChangeArrowheads="1"/>
                </p:cNvSpPr>
                <p:nvPr/>
              </p:nvSpPr>
              <p:spPr bwMode="auto">
                <a:xfrm>
                  <a:off x="-398" y="8970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365F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51213" name="Group 12"/>
            <p:cNvGrpSpPr>
              <a:grpSpLocks/>
            </p:cNvGrpSpPr>
            <p:nvPr/>
          </p:nvGrpSpPr>
          <p:grpSpPr bwMode="auto">
            <a:xfrm>
              <a:off x="-398" y="4034"/>
              <a:ext cx="4020" cy="7295"/>
              <a:chOff x="-398" y="4034"/>
              <a:chExt cx="4020" cy="7295"/>
            </a:xfrm>
          </p:grpSpPr>
          <p:grpSp>
            <p:nvGrpSpPr>
              <p:cNvPr id="51214" name="Group 13"/>
              <p:cNvGrpSpPr>
                <a:grpSpLocks/>
              </p:cNvGrpSpPr>
              <p:nvPr/>
            </p:nvGrpSpPr>
            <p:grpSpPr bwMode="auto">
              <a:xfrm>
                <a:off x="-249" y="4034"/>
                <a:ext cx="3871" cy="7295"/>
                <a:chOff x="-346" y="3699"/>
                <a:chExt cx="3864" cy="7500"/>
              </a:xfrm>
            </p:grpSpPr>
            <p:sp>
              <p:nvSpPr>
                <p:cNvPr id="51218" name="Freeform 14"/>
                <p:cNvSpPr>
                  <a:spLocks/>
                </p:cNvSpPr>
                <p:nvPr/>
              </p:nvSpPr>
              <p:spPr bwMode="auto">
                <a:xfrm>
                  <a:off x="-346" y="4765"/>
                  <a:ext cx="3864" cy="6434"/>
                </a:xfrm>
                <a:custGeom>
                  <a:avLst/>
                  <a:gdLst>
                    <a:gd name="T0" fmla="*/ 2542 w 4856"/>
                    <a:gd name="T1" fmla="*/ 12 h 12159"/>
                    <a:gd name="T2" fmla="*/ 2864 w 4856"/>
                    <a:gd name="T3" fmla="*/ 365 h 12159"/>
                    <a:gd name="T4" fmla="*/ 3054 w 4856"/>
                    <a:gd name="T5" fmla="*/ 801 h 12159"/>
                    <a:gd name="T6" fmla="*/ 2987 w 4856"/>
                    <a:gd name="T7" fmla="*/ 1238 h 12159"/>
                    <a:gd name="T8" fmla="*/ 2608 w 4856"/>
                    <a:gd name="T9" fmla="*/ 1619 h 12159"/>
                    <a:gd name="T10" fmla="*/ 1563 w 4856"/>
                    <a:gd name="T11" fmla="*/ 1994 h 12159"/>
                    <a:gd name="T12" fmla="*/ 839 w 4856"/>
                    <a:gd name="T13" fmla="*/ 2321 h 12159"/>
                    <a:gd name="T14" fmla="*/ 398 w 4856"/>
                    <a:gd name="T15" fmla="*/ 2690 h 12159"/>
                    <a:gd name="T16" fmla="*/ 316 w 4856"/>
                    <a:gd name="T17" fmla="*/ 3037 h 12159"/>
                    <a:gd name="T18" fmla="*/ 463 w 4856"/>
                    <a:gd name="T19" fmla="*/ 3363 h 12159"/>
                    <a:gd name="T20" fmla="*/ 70 w 4856"/>
                    <a:gd name="T21" fmla="*/ 2792 h 12159"/>
                    <a:gd name="T22" fmla="*/ 54 w 4856"/>
                    <a:gd name="T23" fmla="*/ 2220 h 12159"/>
                    <a:gd name="T24" fmla="*/ 398 w 4856"/>
                    <a:gd name="T25" fmla="*/ 1793 h 12159"/>
                    <a:gd name="T26" fmla="*/ 1050 w 4856"/>
                    <a:gd name="T27" fmla="*/ 1482 h 12159"/>
                    <a:gd name="T28" fmla="*/ 1971 w 4856"/>
                    <a:gd name="T29" fmla="*/ 1158 h 12159"/>
                    <a:gd name="T30" fmla="*/ 2550 w 4856"/>
                    <a:gd name="T31" fmla="*/ 701 h 12159"/>
                    <a:gd name="T32" fmla="*/ 2673 w 4856"/>
                    <a:gd name="T33" fmla="*/ 237 h 12159"/>
                    <a:gd name="T34" fmla="*/ 2542 w 4856"/>
                    <a:gd name="T35" fmla="*/ 12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1219" name="Freeform 15"/>
                <p:cNvSpPr>
                  <a:spLocks/>
                </p:cNvSpPr>
                <p:nvPr/>
              </p:nvSpPr>
              <p:spPr bwMode="auto">
                <a:xfrm>
                  <a:off x="1058" y="3699"/>
                  <a:ext cx="1579" cy="3954"/>
                </a:xfrm>
                <a:custGeom>
                  <a:avLst/>
                  <a:gdLst>
                    <a:gd name="T0" fmla="*/ 424 w 4856"/>
                    <a:gd name="T1" fmla="*/ 5 h 12159"/>
                    <a:gd name="T2" fmla="*/ 478 w 4856"/>
                    <a:gd name="T3" fmla="*/ 138 h 12159"/>
                    <a:gd name="T4" fmla="*/ 510 w 4856"/>
                    <a:gd name="T5" fmla="*/ 303 h 12159"/>
                    <a:gd name="T6" fmla="*/ 499 w 4856"/>
                    <a:gd name="T7" fmla="*/ 468 h 12159"/>
                    <a:gd name="T8" fmla="*/ 435 w 4856"/>
                    <a:gd name="T9" fmla="*/ 611 h 12159"/>
                    <a:gd name="T10" fmla="*/ 261 w 4856"/>
                    <a:gd name="T11" fmla="*/ 753 h 12159"/>
                    <a:gd name="T12" fmla="*/ 140 w 4856"/>
                    <a:gd name="T13" fmla="*/ 877 h 12159"/>
                    <a:gd name="T14" fmla="*/ 66 w 4856"/>
                    <a:gd name="T15" fmla="*/ 1016 h 12159"/>
                    <a:gd name="T16" fmla="*/ 53 w 4856"/>
                    <a:gd name="T17" fmla="*/ 1147 h 12159"/>
                    <a:gd name="T18" fmla="*/ 77 w 4856"/>
                    <a:gd name="T19" fmla="*/ 1270 h 12159"/>
                    <a:gd name="T20" fmla="*/ 12 w 4856"/>
                    <a:gd name="T21" fmla="*/ 1054 h 12159"/>
                    <a:gd name="T22" fmla="*/ 9 w 4856"/>
                    <a:gd name="T23" fmla="*/ 838 h 12159"/>
                    <a:gd name="T24" fmla="*/ 66 w 4856"/>
                    <a:gd name="T25" fmla="*/ 677 h 12159"/>
                    <a:gd name="T26" fmla="*/ 175 w 4856"/>
                    <a:gd name="T27" fmla="*/ 560 h 12159"/>
                    <a:gd name="T28" fmla="*/ 329 w 4856"/>
                    <a:gd name="T29" fmla="*/ 437 h 12159"/>
                    <a:gd name="T30" fmla="*/ 426 w 4856"/>
                    <a:gd name="T31" fmla="*/ 265 h 12159"/>
                    <a:gd name="T32" fmla="*/ 446 w 4856"/>
                    <a:gd name="T33" fmla="*/ 89 h 12159"/>
                    <a:gd name="T34" fmla="*/ 424 w 4856"/>
                    <a:gd name="T35" fmla="*/ 5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51215" name="Group 16"/>
              <p:cNvGrpSpPr>
                <a:grpSpLocks/>
              </p:cNvGrpSpPr>
              <p:nvPr/>
            </p:nvGrpSpPr>
            <p:grpSpPr bwMode="auto">
              <a:xfrm>
                <a:off x="-398" y="4128"/>
                <a:ext cx="3719" cy="6988"/>
                <a:chOff x="-445" y="3502"/>
                <a:chExt cx="3713" cy="7183"/>
              </a:xfrm>
            </p:grpSpPr>
            <p:sp>
              <p:nvSpPr>
                <p:cNvPr id="51216" name="Freeform 17"/>
                <p:cNvSpPr>
                  <a:spLocks/>
                </p:cNvSpPr>
                <p:nvPr/>
              </p:nvSpPr>
              <p:spPr bwMode="auto">
                <a:xfrm>
                  <a:off x="-445" y="4590"/>
                  <a:ext cx="3713" cy="6095"/>
                </a:xfrm>
                <a:custGeom>
                  <a:avLst/>
                  <a:gdLst>
                    <a:gd name="T0" fmla="*/ 2347 w 4856"/>
                    <a:gd name="T1" fmla="*/ 11 h 12159"/>
                    <a:gd name="T2" fmla="*/ 2644 w 4856"/>
                    <a:gd name="T3" fmla="*/ 327 h 12159"/>
                    <a:gd name="T4" fmla="*/ 2820 w 4856"/>
                    <a:gd name="T5" fmla="*/ 719 h 12159"/>
                    <a:gd name="T6" fmla="*/ 2758 w 4856"/>
                    <a:gd name="T7" fmla="*/ 1111 h 12159"/>
                    <a:gd name="T8" fmla="*/ 2408 w 4856"/>
                    <a:gd name="T9" fmla="*/ 1453 h 12159"/>
                    <a:gd name="T10" fmla="*/ 1443 w 4856"/>
                    <a:gd name="T11" fmla="*/ 1790 h 12159"/>
                    <a:gd name="T12" fmla="*/ 775 w 4856"/>
                    <a:gd name="T13" fmla="*/ 2083 h 12159"/>
                    <a:gd name="T14" fmla="*/ 367 w 4856"/>
                    <a:gd name="T15" fmla="*/ 2414 h 12159"/>
                    <a:gd name="T16" fmla="*/ 292 w 4856"/>
                    <a:gd name="T17" fmla="*/ 2726 h 12159"/>
                    <a:gd name="T18" fmla="*/ 428 w 4856"/>
                    <a:gd name="T19" fmla="*/ 3018 h 12159"/>
                    <a:gd name="T20" fmla="*/ 65 w 4856"/>
                    <a:gd name="T21" fmla="*/ 2505 h 12159"/>
                    <a:gd name="T22" fmla="*/ 50 w 4856"/>
                    <a:gd name="T23" fmla="*/ 1992 h 12159"/>
                    <a:gd name="T24" fmla="*/ 367 w 4856"/>
                    <a:gd name="T25" fmla="*/ 1609 h 12159"/>
                    <a:gd name="T26" fmla="*/ 970 w 4856"/>
                    <a:gd name="T27" fmla="*/ 1330 h 12159"/>
                    <a:gd name="T28" fmla="*/ 1820 w 4856"/>
                    <a:gd name="T29" fmla="*/ 1040 h 12159"/>
                    <a:gd name="T30" fmla="*/ 2355 w 4856"/>
                    <a:gd name="T31" fmla="*/ 629 h 12159"/>
                    <a:gd name="T32" fmla="*/ 2467 w 4856"/>
                    <a:gd name="T33" fmla="*/ 213 h 12159"/>
                    <a:gd name="T34" fmla="*/ 2347 w 4856"/>
                    <a:gd name="T35" fmla="*/ 11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1217" name="Freeform 18"/>
                <p:cNvSpPr>
                  <a:spLocks/>
                </p:cNvSpPr>
                <p:nvPr/>
              </p:nvSpPr>
              <p:spPr bwMode="auto">
                <a:xfrm>
                  <a:off x="-95" y="3500"/>
                  <a:ext cx="2505" cy="3957"/>
                </a:xfrm>
                <a:custGeom>
                  <a:avLst/>
                  <a:gdLst>
                    <a:gd name="T0" fmla="*/ 4014 w 4856"/>
                    <a:gd name="T1" fmla="*/ 44 h 12159"/>
                    <a:gd name="T2" fmla="*/ 4523 w 4856"/>
                    <a:gd name="T3" fmla="*/ 1302 h 12159"/>
                    <a:gd name="T4" fmla="*/ 4823 w 4856"/>
                    <a:gd name="T5" fmla="*/ 2862 h 12159"/>
                    <a:gd name="T6" fmla="*/ 4718 w 4856"/>
                    <a:gd name="T7" fmla="*/ 4422 h 12159"/>
                    <a:gd name="T8" fmla="*/ 4118 w 4856"/>
                    <a:gd name="T9" fmla="*/ 5782 h 12159"/>
                    <a:gd name="T10" fmla="*/ 2468 w 4856"/>
                    <a:gd name="T11" fmla="*/ 7122 h 12159"/>
                    <a:gd name="T12" fmla="*/ 1326 w 4856"/>
                    <a:gd name="T13" fmla="*/ 8290 h 12159"/>
                    <a:gd name="T14" fmla="*/ 628 w 4856"/>
                    <a:gd name="T15" fmla="*/ 9608 h 12159"/>
                    <a:gd name="T16" fmla="*/ 499 w 4856"/>
                    <a:gd name="T17" fmla="*/ 10848 h 12159"/>
                    <a:gd name="T18" fmla="*/ 732 w 4856"/>
                    <a:gd name="T19" fmla="*/ 12012 h 12159"/>
                    <a:gd name="T20" fmla="*/ 111 w 4856"/>
                    <a:gd name="T21" fmla="*/ 9970 h 12159"/>
                    <a:gd name="T22" fmla="*/ 85 w 4856"/>
                    <a:gd name="T23" fmla="*/ 7928 h 12159"/>
                    <a:gd name="T24" fmla="*/ 628 w 4856"/>
                    <a:gd name="T25" fmla="*/ 6403 h 12159"/>
                    <a:gd name="T26" fmla="*/ 1658 w 4856"/>
                    <a:gd name="T27" fmla="*/ 5292 h 12159"/>
                    <a:gd name="T28" fmla="*/ 3113 w 4856"/>
                    <a:gd name="T29" fmla="*/ 4137 h 12159"/>
                    <a:gd name="T30" fmla="*/ 4028 w 4856"/>
                    <a:gd name="T31" fmla="*/ 2502 h 12159"/>
                    <a:gd name="T32" fmla="*/ 4221 w 4856"/>
                    <a:gd name="T33" fmla="*/ 845 h 12159"/>
                    <a:gd name="T34" fmla="*/ 4014 w 4856"/>
                    <a:gd name="T35" fmla="*/ 44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4F81BD"/>
                </a:solidFill>
                <a:ln w="38100" cmpd="sng">
                  <a:solidFill>
                    <a:srgbClr val="F2F2F2"/>
                  </a:solidFill>
                  <a:prstDash val="solid"/>
                  <a:round/>
                  <a:headEnd/>
                  <a:tailEnd/>
                </a:ln>
                <a:effectLst>
                  <a:outerShdw dist="28398" dir="3806097" algn="ctr" rotWithShape="0">
                    <a:srgbClr val="243F60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5827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700" b="1" dirty="0" smtClean="0"/>
              <a:t>Экономическая ценность ГПЗ «</a:t>
            </a:r>
            <a:r>
              <a:rPr lang="ru-RU" sz="2700" b="1" dirty="0" err="1" smtClean="0"/>
              <a:t>Костомукшский</a:t>
            </a:r>
            <a:r>
              <a:rPr lang="ru-RU" sz="2700" b="1" dirty="0" smtClean="0"/>
              <a:t>» как </a:t>
            </a:r>
            <a:br>
              <a:rPr lang="ru-RU" sz="2700" b="1" dirty="0" smtClean="0"/>
            </a:br>
            <a:r>
              <a:rPr lang="ru-RU" sz="2700" b="1" dirty="0" smtClean="0"/>
              <a:t>источника </a:t>
            </a:r>
            <a:r>
              <a:rPr lang="ru-RU" sz="2700" b="1" dirty="0" err="1" smtClean="0"/>
              <a:t>экосистемных</a:t>
            </a:r>
            <a:r>
              <a:rPr lang="ru-RU" sz="2700" b="1" dirty="0" smtClean="0"/>
              <a:t> услуг составляет в год </a:t>
            </a:r>
            <a:r>
              <a:rPr lang="ru-RU" sz="2700" b="1" i="1" dirty="0" smtClean="0"/>
              <a:t>1 886 млн. рублей</a:t>
            </a:r>
            <a:r>
              <a:rPr lang="ru-RU" sz="2700" b="1" dirty="0" smtClean="0"/>
              <a:t>. В год объем бюджетного финансирования ГПЗ «</a:t>
            </a:r>
            <a:r>
              <a:rPr lang="ru-RU" sz="2700" b="1" dirty="0" err="1" smtClean="0"/>
              <a:t>Костомукшский</a:t>
            </a:r>
            <a:r>
              <a:rPr lang="ru-RU" sz="2700" b="1" dirty="0" smtClean="0"/>
              <a:t>» около </a:t>
            </a:r>
            <a:r>
              <a:rPr lang="ru-RU" sz="2700" b="1" i="1" dirty="0" smtClean="0"/>
              <a:t>6 млн. рублей </a:t>
            </a:r>
            <a:r>
              <a:rPr lang="ru-RU" sz="2000" dirty="0" smtClean="0"/>
              <a:t>(Фоменко и др., 2005). </a:t>
            </a:r>
            <a:endParaRPr lang="ru-RU" sz="2000" dirty="0"/>
          </a:p>
        </p:txBody>
      </p:sp>
      <p:sp>
        <p:nvSpPr>
          <p:cNvPr id="5222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52229" name="Object 1"/>
          <p:cNvGraphicFramePr>
            <a:graphicFrameLocks noChangeAspect="1"/>
          </p:cNvGraphicFramePr>
          <p:nvPr/>
        </p:nvGraphicFramePr>
        <p:xfrm>
          <a:off x="1763713" y="1962150"/>
          <a:ext cx="7380287" cy="4489450"/>
        </p:xfrm>
        <a:graphic>
          <a:graphicData uri="http://schemas.openxmlformats.org/presentationml/2006/ole">
            <p:oleObj spid="_x0000_s52229" name="Диаграмма" r:id="rId5" imgW="3300497" imgH="2007351" progId="Excel.Sheet.8">
              <p:embed/>
            </p:oleObj>
          </a:graphicData>
        </a:graphic>
      </p:graphicFrame>
      <p:sp>
        <p:nvSpPr>
          <p:cNvPr id="52230" name="Rectangle 3"/>
          <p:cNvSpPr>
            <a:spLocks noChangeArrowheads="1"/>
          </p:cNvSpPr>
          <p:nvPr/>
        </p:nvSpPr>
        <p:spPr bwMode="auto">
          <a:xfrm>
            <a:off x="-342900" y="3990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52231" name="Object 4"/>
          <p:cNvGraphicFramePr>
            <a:graphicFrameLocks noChangeAspect="1"/>
          </p:cNvGraphicFramePr>
          <p:nvPr/>
        </p:nvGraphicFramePr>
        <p:xfrm>
          <a:off x="8250238" y="0"/>
          <a:ext cx="893762" cy="1008063"/>
        </p:xfrm>
        <a:graphic>
          <a:graphicData uri="http://schemas.openxmlformats.org/presentationml/2006/ole">
            <p:oleObj spid="_x0000_s52231" name="Document" r:id="rId6" imgW="2642616" imgH="2980944" progId="Word.Document.8">
              <p:embed/>
            </p:oleObj>
          </a:graphicData>
        </a:graphic>
      </p:graphicFrame>
      <p:grpSp>
        <p:nvGrpSpPr>
          <p:cNvPr id="52232" name="Group 6"/>
          <p:cNvGrpSpPr>
            <a:grpSpLocks/>
          </p:cNvGrpSpPr>
          <p:nvPr/>
        </p:nvGrpSpPr>
        <p:grpSpPr bwMode="auto">
          <a:xfrm>
            <a:off x="0" y="5013325"/>
            <a:ext cx="9467850" cy="2028825"/>
            <a:chOff x="-398" y="4034"/>
            <a:chExt cx="13002" cy="10696"/>
          </a:xfrm>
        </p:grpSpPr>
        <p:grpSp>
          <p:nvGrpSpPr>
            <p:cNvPr id="52233" name="Group 7"/>
            <p:cNvGrpSpPr>
              <a:grpSpLocks/>
            </p:cNvGrpSpPr>
            <p:nvPr/>
          </p:nvGrpSpPr>
          <p:grpSpPr bwMode="auto">
            <a:xfrm>
              <a:off x="-398" y="8243"/>
              <a:ext cx="13002" cy="6487"/>
              <a:chOff x="-398" y="8243"/>
              <a:chExt cx="13002" cy="6487"/>
            </a:xfrm>
          </p:grpSpPr>
          <p:sp>
            <p:nvSpPr>
              <p:cNvPr id="52241" name="AutoShape 8"/>
              <p:cNvSpPr>
                <a:spLocks noChangeArrowheads="1"/>
              </p:cNvSpPr>
              <p:nvPr/>
            </p:nvSpPr>
            <p:spPr bwMode="auto">
              <a:xfrm>
                <a:off x="-398" y="8243"/>
                <a:ext cx="13002" cy="5760"/>
              </a:xfrm>
              <a:prstGeom prst="wave">
                <a:avLst>
                  <a:gd name="adj1" fmla="val 13005"/>
                  <a:gd name="adj2" fmla="val 7787"/>
                </a:avLst>
              </a:pr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2242" name="Group 9"/>
              <p:cNvGrpSpPr>
                <a:grpSpLocks/>
              </p:cNvGrpSpPr>
              <p:nvPr/>
            </p:nvGrpSpPr>
            <p:grpSpPr bwMode="auto">
              <a:xfrm>
                <a:off x="-398" y="8675"/>
                <a:ext cx="12630" cy="6055"/>
                <a:chOff x="-398" y="8675"/>
                <a:chExt cx="12630" cy="6055"/>
              </a:xfrm>
            </p:grpSpPr>
            <p:sp>
              <p:nvSpPr>
                <p:cNvPr id="52243" name="AutoShape 10"/>
                <p:cNvSpPr>
                  <a:spLocks noChangeArrowheads="1"/>
                </p:cNvSpPr>
                <p:nvPr/>
              </p:nvSpPr>
              <p:spPr bwMode="auto">
                <a:xfrm>
                  <a:off x="-8" y="8675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95B3D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2244" name="AutoShape 11"/>
                <p:cNvSpPr>
                  <a:spLocks noChangeArrowheads="1"/>
                </p:cNvSpPr>
                <p:nvPr/>
              </p:nvSpPr>
              <p:spPr bwMode="auto">
                <a:xfrm>
                  <a:off x="-398" y="8970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365F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52234" name="Group 12"/>
            <p:cNvGrpSpPr>
              <a:grpSpLocks/>
            </p:cNvGrpSpPr>
            <p:nvPr/>
          </p:nvGrpSpPr>
          <p:grpSpPr bwMode="auto">
            <a:xfrm>
              <a:off x="-398" y="4034"/>
              <a:ext cx="4020" cy="7295"/>
              <a:chOff x="-398" y="4034"/>
              <a:chExt cx="4020" cy="7295"/>
            </a:xfrm>
          </p:grpSpPr>
          <p:grpSp>
            <p:nvGrpSpPr>
              <p:cNvPr id="52235" name="Group 13"/>
              <p:cNvGrpSpPr>
                <a:grpSpLocks/>
              </p:cNvGrpSpPr>
              <p:nvPr/>
            </p:nvGrpSpPr>
            <p:grpSpPr bwMode="auto">
              <a:xfrm>
                <a:off x="-249" y="4034"/>
                <a:ext cx="3871" cy="7295"/>
                <a:chOff x="-346" y="3699"/>
                <a:chExt cx="3864" cy="7500"/>
              </a:xfrm>
            </p:grpSpPr>
            <p:sp>
              <p:nvSpPr>
                <p:cNvPr id="52239" name="Freeform 14"/>
                <p:cNvSpPr>
                  <a:spLocks/>
                </p:cNvSpPr>
                <p:nvPr/>
              </p:nvSpPr>
              <p:spPr bwMode="auto">
                <a:xfrm>
                  <a:off x="-346" y="4765"/>
                  <a:ext cx="3864" cy="6434"/>
                </a:xfrm>
                <a:custGeom>
                  <a:avLst/>
                  <a:gdLst>
                    <a:gd name="T0" fmla="*/ 2542 w 4856"/>
                    <a:gd name="T1" fmla="*/ 12 h 12159"/>
                    <a:gd name="T2" fmla="*/ 2864 w 4856"/>
                    <a:gd name="T3" fmla="*/ 365 h 12159"/>
                    <a:gd name="T4" fmla="*/ 3054 w 4856"/>
                    <a:gd name="T5" fmla="*/ 801 h 12159"/>
                    <a:gd name="T6" fmla="*/ 2987 w 4856"/>
                    <a:gd name="T7" fmla="*/ 1238 h 12159"/>
                    <a:gd name="T8" fmla="*/ 2608 w 4856"/>
                    <a:gd name="T9" fmla="*/ 1619 h 12159"/>
                    <a:gd name="T10" fmla="*/ 1563 w 4856"/>
                    <a:gd name="T11" fmla="*/ 1994 h 12159"/>
                    <a:gd name="T12" fmla="*/ 839 w 4856"/>
                    <a:gd name="T13" fmla="*/ 2321 h 12159"/>
                    <a:gd name="T14" fmla="*/ 398 w 4856"/>
                    <a:gd name="T15" fmla="*/ 2690 h 12159"/>
                    <a:gd name="T16" fmla="*/ 316 w 4856"/>
                    <a:gd name="T17" fmla="*/ 3037 h 12159"/>
                    <a:gd name="T18" fmla="*/ 463 w 4856"/>
                    <a:gd name="T19" fmla="*/ 3363 h 12159"/>
                    <a:gd name="T20" fmla="*/ 70 w 4856"/>
                    <a:gd name="T21" fmla="*/ 2792 h 12159"/>
                    <a:gd name="T22" fmla="*/ 54 w 4856"/>
                    <a:gd name="T23" fmla="*/ 2220 h 12159"/>
                    <a:gd name="T24" fmla="*/ 398 w 4856"/>
                    <a:gd name="T25" fmla="*/ 1793 h 12159"/>
                    <a:gd name="T26" fmla="*/ 1050 w 4856"/>
                    <a:gd name="T27" fmla="*/ 1482 h 12159"/>
                    <a:gd name="T28" fmla="*/ 1971 w 4856"/>
                    <a:gd name="T29" fmla="*/ 1158 h 12159"/>
                    <a:gd name="T30" fmla="*/ 2550 w 4856"/>
                    <a:gd name="T31" fmla="*/ 701 h 12159"/>
                    <a:gd name="T32" fmla="*/ 2673 w 4856"/>
                    <a:gd name="T33" fmla="*/ 237 h 12159"/>
                    <a:gd name="T34" fmla="*/ 2542 w 4856"/>
                    <a:gd name="T35" fmla="*/ 12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2240" name="Freeform 15"/>
                <p:cNvSpPr>
                  <a:spLocks/>
                </p:cNvSpPr>
                <p:nvPr/>
              </p:nvSpPr>
              <p:spPr bwMode="auto">
                <a:xfrm>
                  <a:off x="1058" y="3699"/>
                  <a:ext cx="1579" cy="3954"/>
                </a:xfrm>
                <a:custGeom>
                  <a:avLst/>
                  <a:gdLst>
                    <a:gd name="T0" fmla="*/ 424 w 4856"/>
                    <a:gd name="T1" fmla="*/ 5 h 12159"/>
                    <a:gd name="T2" fmla="*/ 478 w 4856"/>
                    <a:gd name="T3" fmla="*/ 138 h 12159"/>
                    <a:gd name="T4" fmla="*/ 510 w 4856"/>
                    <a:gd name="T5" fmla="*/ 303 h 12159"/>
                    <a:gd name="T6" fmla="*/ 499 w 4856"/>
                    <a:gd name="T7" fmla="*/ 468 h 12159"/>
                    <a:gd name="T8" fmla="*/ 435 w 4856"/>
                    <a:gd name="T9" fmla="*/ 611 h 12159"/>
                    <a:gd name="T10" fmla="*/ 261 w 4856"/>
                    <a:gd name="T11" fmla="*/ 753 h 12159"/>
                    <a:gd name="T12" fmla="*/ 140 w 4856"/>
                    <a:gd name="T13" fmla="*/ 877 h 12159"/>
                    <a:gd name="T14" fmla="*/ 66 w 4856"/>
                    <a:gd name="T15" fmla="*/ 1016 h 12159"/>
                    <a:gd name="T16" fmla="*/ 53 w 4856"/>
                    <a:gd name="T17" fmla="*/ 1147 h 12159"/>
                    <a:gd name="T18" fmla="*/ 77 w 4856"/>
                    <a:gd name="T19" fmla="*/ 1270 h 12159"/>
                    <a:gd name="T20" fmla="*/ 12 w 4856"/>
                    <a:gd name="T21" fmla="*/ 1054 h 12159"/>
                    <a:gd name="T22" fmla="*/ 9 w 4856"/>
                    <a:gd name="T23" fmla="*/ 838 h 12159"/>
                    <a:gd name="T24" fmla="*/ 66 w 4856"/>
                    <a:gd name="T25" fmla="*/ 677 h 12159"/>
                    <a:gd name="T26" fmla="*/ 175 w 4856"/>
                    <a:gd name="T27" fmla="*/ 560 h 12159"/>
                    <a:gd name="T28" fmla="*/ 329 w 4856"/>
                    <a:gd name="T29" fmla="*/ 437 h 12159"/>
                    <a:gd name="T30" fmla="*/ 426 w 4856"/>
                    <a:gd name="T31" fmla="*/ 265 h 12159"/>
                    <a:gd name="T32" fmla="*/ 446 w 4856"/>
                    <a:gd name="T33" fmla="*/ 89 h 12159"/>
                    <a:gd name="T34" fmla="*/ 424 w 4856"/>
                    <a:gd name="T35" fmla="*/ 5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52236" name="Group 16"/>
              <p:cNvGrpSpPr>
                <a:grpSpLocks/>
              </p:cNvGrpSpPr>
              <p:nvPr/>
            </p:nvGrpSpPr>
            <p:grpSpPr bwMode="auto">
              <a:xfrm>
                <a:off x="-398" y="4128"/>
                <a:ext cx="3719" cy="6988"/>
                <a:chOff x="-445" y="3502"/>
                <a:chExt cx="3713" cy="7183"/>
              </a:xfrm>
            </p:grpSpPr>
            <p:sp>
              <p:nvSpPr>
                <p:cNvPr id="52237" name="Freeform 17"/>
                <p:cNvSpPr>
                  <a:spLocks/>
                </p:cNvSpPr>
                <p:nvPr/>
              </p:nvSpPr>
              <p:spPr bwMode="auto">
                <a:xfrm>
                  <a:off x="-445" y="4590"/>
                  <a:ext cx="3713" cy="6095"/>
                </a:xfrm>
                <a:custGeom>
                  <a:avLst/>
                  <a:gdLst>
                    <a:gd name="T0" fmla="*/ 2347 w 4856"/>
                    <a:gd name="T1" fmla="*/ 11 h 12159"/>
                    <a:gd name="T2" fmla="*/ 2644 w 4856"/>
                    <a:gd name="T3" fmla="*/ 327 h 12159"/>
                    <a:gd name="T4" fmla="*/ 2820 w 4856"/>
                    <a:gd name="T5" fmla="*/ 719 h 12159"/>
                    <a:gd name="T6" fmla="*/ 2758 w 4856"/>
                    <a:gd name="T7" fmla="*/ 1111 h 12159"/>
                    <a:gd name="T8" fmla="*/ 2408 w 4856"/>
                    <a:gd name="T9" fmla="*/ 1453 h 12159"/>
                    <a:gd name="T10" fmla="*/ 1443 w 4856"/>
                    <a:gd name="T11" fmla="*/ 1790 h 12159"/>
                    <a:gd name="T12" fmla="*/ 775 w 4856"/>
                    <a:gd name="T13" fmla="*/ 2083 h 12159"/>
                    <a:gd name="T14" fmla="*/ 367 w 4856"/>
                    <a:gd name="T15" fmla="*/ 2414 h 12159"/>
                    <a:gd name="T16" fmla="*/ 292 w 4856"/>
                    <a:gd name="T17" fmla="*/ 2726 h 12159"/>
                    <a:gd name="T18" fmla="*/ 428 w 4856"/>
                    <a:gd name="T19" fmla="*/ 3018 h 12159"/>
                    <a:gd name="T20" fmla="*/ 65 w 4856"/>
                    <a:gd name="T21" fmla="*/ 2505 h 12159"/>
                    <a:gd name="T22" fmla="*/ 50 w 4856"/>
                    <a:gd name="T23" fmla="*/ 1992 h 12159"/>
                    <a:gd name="T24" fmla="*/ 367 w 4856"/>
                    <a:gd name="T25" fmla="*/ 1609 h 12159"/>
                    <a:gd name="T26" fmla="*/ 970 w 4856"/>
                    <a:gd name="T27" fmla="*/ 1330 h 12159"/>
                    <a:gd name="T28" fmla="*/ 1820 w 4856"/>
                    <a:gd name="T29" fmla="*/ 1040 h 12159"/>
                    <a:gd name="T30" fmla="*/ 2355 w 4856"/>
                    <a:gd name="T31" fmla="*/ 629 h 12159"/>
                    <a:gd name="T32" fmla="*/ 2467 w 4856"/>
                    <a:gd name="T33" fmla="*/ 213 h 12159"/>
                    <a:gd name="T34" fmla="*/ 2347 w 4856"/>
                    <a:gd name="T35" fmla="*/ 11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2238" name="Freeform 18"/>
                <p:cNvSpPr>
                  <a:spLocks/>
                </p:cNvSpPr>
                <p:nvPr/>
              </p:nvSpPr>
              <p:spPr bwMode="auto">
                <a:xfrm>
                  <a:off x="-95" y="3500"/>
                  <a:ext cx="2505" cy="3957"/>
                </a:xfrm>
                <a:custGeom>
                  <a:avLst/>
                  <a:gdLst>
                    <a:gd name="T0" fmla="*/ 4014 w 4856"/>
                    <a:gd name="T1" fmla="*/ 44 h 12159"/>
                    <a:gd name="T2" fmla="*/ 4523 w 4856"/>
                    <a:gd name="T3" fmla="*/ 1302 h 12159"/>
                    <a:gd name="T4" fmla="*/ 4823 w 4856"/>
                    <a:gd name="T5" fmla="*/ 2862 h 12159"/>
                    <a:gd name="T6" fmla="*/ 4718 w 4856"/>
                    <a:gd name="T7" fmla="*/ 4422 h 12159"/>
                    <a:gd name="T8" fmla="*/ 4118 w 4856"/>
                    <a:gd name="T9" fmla="*/ 5782 h 12159"/>
                    <a:gd name="T10" fmla="*/ 2468 w 4856"/>
                    <a:gd name="T11" fmla="*/ 7122 h 12159"/>
                    <a:gd name="T12" fmla="*/ 1326 w 4856"/>
                    <a:gd name="T13" fmla="*/ 8290 h 12159"/>
                    <a:gd name="T14" fmla="*/ 628 w 4856"/>
                    <a:gd name="T15" fmla="*/ 9608 h 12159"/>
                    <a:gd name="T16" fmla="*/ 499 w 4856"/>
                    <a:gd name="T17" fmla="*/ 10848 h 12159"/>
                    <a:gd name="T18" fmla="*/ 732 w 4856"/>
                    <a:gd name="T19" fmla="*/ 12012 h 12159"/>
                    <a:gd name="T20" fmla="*/ 111 w 4856"/>
                    <a:gd name="T21" fmla="*/ 9970 h 12159"/>
                    <a:gd name="T22" fmla="*/ 85 w 4856"/>
                    <a:gd name="T23" fmla="*/ 7928 h 12159"/>
                    <a:gd name="T24" fmla="*/ 628 w 4856"/>
                    <a:gd name="T25" fmla="*/ 6403 h 12159"/>
                    <a:gd name="T26" fmla="*/ 1658 w 4856"/>
                    <a:gd name="T27" fmla="*/ 5292 h 12159"/>
                    <a:gd name="T28" fmla="*/ 3113 w 4856"/>
                    <a:gd name="T29" fmla="*/ 4137 h 12159"/>
                    <a:gd name="T30" fmla="*/ 4028 w 4856"/>
                    <a:gd name="T31" fmla="*/ 2502 h 12159"/>
                    <a:gd name="T32" fmla="*/ 4221 w 4856"/>
                    <a:gd name="T33" fmla="*/ 845 h 12159"/>
                    <a:gd name="T34" fmla="*/ 4014 w 4856"/>
                    <a:gd name="T35" fmla="*/ 44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4F81BD"/>
                </a:solidFill>
                <a:ln w="38100" cmpd="sng">
                  <a:solidFill>
                    <a:srgbClr val="F2F2F2"/>
                  </a:solidFill>
                  <a:prstDash val="solid"/>
                  <a:round/>
                  <a:headEnd/>
                  <a:tailEnd/>
                </a:ln>
                <a:effectLst>
                  <a:outerShdw dist="28398" dir="3806097" algn="ctr" rotWithShape="0">
                    <a:srgbClr val="243F60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25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«Экосистемные услуги».</a:t>
            </a:r>
            <a:endParaRPr lang="ru-RU" smtClean="0"/>
          </a:p>
        </p:txBody>
      </p:sp>
      <p:sp>
        <p:nvSpPr>
          <p:cNvPr id="53252" name="Содержимое 2"/>
          <p:cNvSpPr>
            <a:spLocks noGrp="1"/>
          </p:cNvSpPr>
          <p:nvPr>
            <p:ph idx="1"/>
          </p:nvPr>
        </p:nvSpPr>
        <p:spPr>
          <a:xfrm>
            <a:off x="107950" y="1412875"/>
            <a:ext cx="8712200" cy="4032250"/>
          </a:xfrm>
        </p:spPr>
        <p:txBody>
          <a:bodyPr/>
          <a:lstStyle/>
          <a:p>
            <a:r>
              <a:rPr lang="en-US" sz="2800" smtClean="0"/>
              <a:t>C</a:t>
            </a:r>
            <a:r>
              <a:rPr lang="ru-RU" sz="2800" smtClean="0"/>
              <a:t>тоимость услуг, которые биомы оказывают человечеству. Лидером по этому показателю признаны : </a:t>
            </a:r>
            <a:endParaRPr lang="en-US" sz="2800" smtClean="0"/>
          </a:p>
          <a:p>
            <a:r>
              <a:rPr lang="ru-RU" sz="2800" smtClean="0"/>
              <a:t>Коралловые рифы - </a:t>
            </a:r>
            <a:r>
              <a:rPr lang="ru-RU" sz="2800" b="1" smtClean="0"/>
              <a:t>1,2 млн. долл с га в год</a:t>
            </a:r>
            <a:r>
              <a:rPr lang="ru-RU" sz="2800" smtClean="0"/>
              <a:t>, в основном благодаря туризму. Более того, уменьшая силу экстремальных явлений (например, штормов), </a:t>
            </a:r>
            <a:r>
              <a:rPr lang="ru-RU" sz="2800" b="1" smtClean="0"/>
              <a:t>каждый га рифов </a:t>
            </a:r>
            <a:r>
              <a:rPr lang="ru-RU" sz="2800" smtClean="0"/>
              <a:t>экономит ещё </a:t>
            </a:r>
            <a:r>
              <a:rPr lang="ru-RU" sz="2800" b="1" smtClean="0"/>
              <a:t>34 тыс. долл в год</a:t>
            </a:r>
            <a:r>
              <a:rPr lang="ru-RU" sz="2800" smtClean="0"/>
              <a:t>.</a:t>
            </a:r>
            <a:endParaRPr lang="en-US" sz="2800" smtClean="0"/>
          </a:p>
          <a:p>
            <a:r>
              <a:rPr lang="ru-RU" sz="2800" smtClean="0"/>
              <a:t>          Прибрежные водно-болотные угодья - каждый    			га очищает грязную воду </a:t>
            </a:r>
            <a:r>
              <a:rPr lang="ru-RU" sz="2800" b="1" smtClean="0"/>
              <a:t>на 120 тыс. 			долл год</a:t>
            </a:r>
            <a:r>
              <a:rPr lang="ru-RU" sz="2800" smtClean="0"/>
              <a:t>.</a:t>
            </a:r>
          </a:p>
          <a:p>
            <a:endParaRPr lang="ru-RU" smtClean="0"/>
          </a:p>
          <a:p>
            <a:endParaRPr lang="ru-RU" smtClean="0"/>
          </a:p>
        </p:txBody>
      </p:sp>
      <p:graphicFrame>
        <p:nvGraphicFramePr>
          <p:cNvPr id="53253" name="Object 2"/>
          <p:cNvGraphicFramePr>
            <a:graphicFrameLocks noChangeAspect="1"/>
          </p:cNvGraphicFramePr>
          <p:nvPr/>
        </p:nvGraphicFramePr>
        <p:xfrm>
          <a:off x="8250238" y="0"/>
          <a:ext cx="893762" cy="1008063"/>
        </p:xfrm>
        <a:graphic>
          <a:graphicData uri="http://schemas.openxmlformats.org/presentationml/2006/ole">
            <p:oleObj spid="_x0000_s53253" name="Document" r:id="rId5" imgW="2642616" imgH="2980944" progId="Word.Document.8">
              <p:embed/>
            </p:oleObj>
          </a:graphicData>
        </a:graphic>
      </p:graphicFrame>
      <p:grpSp>
        <p:nvGrpSpPr>
          <p:cNvPr id="53254" name="Group 6"/>
          <p:cNvGrpSpPr>
            <a:grpSpLocks/>
          </p:cNvGrpSpPr>
          <p:nvPr/>
        </p:nvGrpSpPr>
        <p:grpSpPr bwMode="auto">
          <a:xfrm>
            <a:off x="0" y="5013325"/>
            <a:ext cx="9467850" cy="2028825"/>
            <a:chOff x="-398" y="4034"/>
            <a:chExt cx="13002" cy="10696"/>
          </a:xfrm>
        </p:grpSpPr>
        <p:grpSp>
          <p:nvGrpSpPr>
            <p:cNvPr id="53255" name="Group 7"/>
            <p:cNvGrpSpPr>
              <a:grpSpLocks/>
            </p:cNvGrpSpPr>
            <p:nvPr/>
          </p:nvGrpSpPr>
          <p:grpSpPr bwMode="auto">
            <a:xfrm>
              <a:off x="-398" y="8243"/>
              <a:ext cx="13002" cy="6487"/>
              <a:chOff x="-398" y="8243"/>
              <a:chExt cx="13002" cy="6487"/>
            </a:xfrm>
          </p:grpSpPr>
          <p:sp>
            <p:nvSpPr>
              <p:cNvPr id="53263" name="AutoShape 8"/>
              <p:cNvSpPr>
                <a:spLocks noChangeArrowheads="1"/>
              </p:cNvSpPr>
              <p:nvPr/>
            </p:nvSpPr>
            <p:spPr bwMode="auto">
              <a:xfrm>
                <a:off x="-398" y="8243"/>
                <a:ext cx="13002" cy="5760"/>
              </a:xfrm>
              <a:prstGeom prst="wave">
                <a:avLst>
                  <a:gd name="adj1" fmla="val 13005"/>
                  <a:gd name="adj2" fmla="val 7787"/>
                </a:avLst>
              </a:pr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3264" name="Group 9"/>
              <p:cNvGrpSpPr>
                <a:grpSpLocks/>
              </p:cNvGrpSpPr>
              <p:nvPr/>
            </p:nvGrpSpPr>
            <p:grpSpPr bwMode="auto">
              <a:xfrm>
                <a:off x="-398" y="8675"/>
                <a:ext cx="12630" cy="6055"/>
                <a:chOff x="-398" y="8675"/>
                <a:chExt cx="12630" cy="6055"/>
              </a:xfrm>
            </p:grpSpPr>
            <p:sp>
              <p:nvSpPr>
                <p:cNvPr id="53265" name="AutoShape 10"/>
                <p:cNvSpPr>
                  <a:spLocks noChangeArrowheads="1"/>
                </p:cNvSpPr>
                <p:nvPr/>
              </p:nvSpPr>
              <p:spPr bwMode="auto">
                <a:xfrm>
                  <a:off x="-8" y="8675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95B3D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3266" name="AutoShape 11"/>
                <p:cNvSpPr>
                  <a:spLocks noChangeArrowheads="1"/>
                </p:cNvSpPr>
                <p:nvPr/>
              </p:nvSpPr>
              <p:spPr bwMode="auto">
                <a:xfrm>
                  <a:off x="-398" y="8970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365F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53256" name="Group 12"/>
            <p:cNvGrpSpPr>
              <a:grpSpLocks/>
            </p:cNvGrpSpPr>
            <p:nvPr/>
          </p:nvGrpSpPr>
          <p:grpSpPr bwMode="auto">
            <a:xfrm>
              <a:off x="-398" y="4034"/>
              <a:ext cx="4020" cy="7295"/>
              <a:chOff x="-398" y="4034"/>
              <a:chExt cx="4020" cy="7295"/>
            </a:xfrm>
          </p:grpSpPr>
          <p:grpSp>
            <p:nvGrpSpPr>
              <p:cNvPr id="53257" name="Group 13"/>
              <p:cNvGrpSpPr>
                <a:grpSpLocks/>
              </p:cNvGrpSpPr>
              <p:nvPr/>
            </p:nvGrpSpPr>
            <p:grpSpPr bwMode="auto">
              <a:xfrm>
                <a:off x="-249" y="4034"/>
                <a:ext cx="3871" cy="7295"/>
                <a:chOff x="-346" y="3699"/>
                <a:chExt cx="3864" cy="7500"/>
              </a:xfrm>
            </p:grpSpPr>
            <p:sp>
              <p:nvSpPr>
                <p:cNvPr id="53261" name="Freeform 14"/>
                <p:cNvSpPr>
                  <a:spLocks/>
                </p:cNvSpPr>
                <p:nvPr/>
              </p:nvSpPr>
              <p:spPr bwMode="auto">
                <a:xfrm>
                  <a:off x="-346" y="4765"/>
                  <a:ext cx="3864" cy="6434"/>
                </a:xfrm>
                <a:custGeom>
                  <a:avLst/>
                  <a:gdLst>
                    <a:gd name="T0" fmla="*/ 2542 w 4856"/>
                    <a:gd name="T1" fmla="*/ 12 h 12159"/>
                    <a:gd name="T2" fmla="*/ 2864 w 4856"/>
                    <a:gd name="T3" fmla="*/ 365 h 12159"/>
                    <a:gd name="T4" fmla="*/ 3054 w 4856"/>
                    <a:gd name="T5" fmla="*/ 801 h 12159"/>
                    <a:gd name="T6" fmla="*/ 2987 w 4856"/>
                    <a:gd name="T7" fmla="*/ 1238 h 12159"/>
                    <a:gd name="T8" fmla="*/ 2608 w 4856"/>
                    <a:gd name="T9" fmla="*/ 1619 h 12159"/>
                    <a:gd name="T10" fmla="*/ 1563 w 4856"/>
                    <a:gd name="T11" fmla="*/ 1994 h 12159"/>
                    <a:gd name="T12" fmla="*/ 839 w 4856"/>
                    <a:gd name="T13" fmla="*/ 2321 h 12159"/>
                    <a:gd name="T14" fmla="*/ 398 w 4856"/>
                    <a:gd name="T15" fmla="*/ 2690 h 12159"/>
                    <a:gd name="T16" fmla="*/ 316 w 4856"/>
                    <a:gd name="T17" fmla="*/ 3037 h 12159"/>
                    <a:gd name="T18" fmla="*/ 463 w 4856"/>
                    <a:gd name="T19" fmla="*/ 3363 h 12159"/>
                    <a:gd name="T20" fmla="*/ 70 w 4856"/>
                    <a:gd name="T21" fmla="*/ 2792 h 12159"/>
                    <a:gd name="T22" fmla="*/ 54 w 4856"/>
                    <a:gd name="T23" fmla="*/ 2220 h 12159"/>
                    <a:gd name="T24" fmla="*/ 398 w 4856"/>
                    <a:gd name="T25" fmla="*/ 1793 h 12159"/>
                    <a:gd name="T26" fmla="*/ 1050 w 4856"/>
                    <a:gd name="T27" fmla="*/ 1482 h 12159"/>
                    <a:gd name="T28" fmla="*/ 1971 w 4856"/>
                    <a:gd name="T29" fmla="*/ 1158 h 12159"/>
                    <a:gd name="T30" fmla="*/ 2550 w 4856"/>
                    <a:gd name="T31" fmla="*/ 701 h 12159"/>
                    <a:gd name="T32" fmla="*/ 2673 w 4856"/>
                    <a:gd name="T33" fmla="*/ 237 h 12159"/>
                    <a:gd name="T34" fmla="*/ 2542 w 4856"/>
                    <a:gd name="T35" fmla="*/ 12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3262" name="Freeform 15"/>
                <p:cNvSpPr>
                  <a:spLocks/>
                </p:cNvSpPr>
                <p:nvPr/>
              </p:nvSpPr>
              <p:spPr bwMode="auto">
                <a:xfrm>
                  <a:off x="1058" y="3699"/>
                  <a:ext cx="1579" cy="3954"/>
                </a:xfrm>
                <a:custGeom>
                  <a:avLst/>
                  <a:gdLst>
                    <a:gd name="T0" fmla="*/ 424 w 4856"/>
                    <a:gd name="T1" fmla="*/ 5 h 12159"/>
                    <a:gd name="T2" fmla="*/ 478 w 4856"/>
                    <a:gd name="T3" fmla="*/ 138 h 12159"/>
                    <a:gd name="T4" fmla="*/ 510 w 4856"/>
                    <a:gd name="T5" fmla="*/ 303 h 12159"/>
                    <a:gd name="T6" fmla="*/ 499 w 4856"/>
                    <a:gd name="T7" fmla="*/ 468 h 12159"/>
                    <a:gd name="T8" fmla="*/ 435 w 4856"/>
                    <a:gd name="T9" fmla="*/ 611 h 12159"/>
                    <a:gd name="T10" fmla="*/ 261 w 4856"/>
                    <a:gd name="T11" fmla="*/ 753 h 12159"/>
                    <a:gd name="T12" fmla="*/ 140 w 4856"/>
                    <a:gd name="T13" fmla="*/ 877 h 12159"/>
                    <a:gd name="T14" fmla="*/ 66 w 4856"/>
                    <a:gd name="T15" fmla="*/ 1016 h 12159"/>
                    <a:gd name="T16" fmla="*/ 53 w 4856"/>
                    <a:gd name="T17" fmla="*/ 1147 h 12159"/>
                    <a:gd name="T18" fmla="*/ 77 w 4856"/>
                    <a:gd name="T19" fmla="*/ 1270 h 12159"/>
                    <a:gd name="T20" fmla="*/ 12 w 4856"/>
                    <a:gd name="T21" fmla="*/ 1054 h 12159"/>
                    <a:gd name="T22" fmla="*/ 9 w 4856"/>
                    <a:gd name="T23" fmla="*/ 838 h 12159"/>
                    <a:gd name="T24" fmla="*/ 66 w 4856"/>
                    <a:gd name="T25" fmla="*/ 677 h 12159"/>
                    <a:gd name="T26" fmla="*/ 175 w 4856"/>
                    <a:gd name="T27" fmla="*/ 560 h 12159"/>
                    <a:gd name="T28" fmla="*/ 329 w 4856"/>
                    <a:gd name="T29" fmla="*/ 437 h 12159"/>
                    <a:gd name="T30" fmla="*/ 426 w 4856"/>
                    <a:gd name="T31" fmla="*/ 265 h 12159"/>
                    <a:gd name="T32" fmla="*/ 446 w 4856"/>
                    <a:gd name="T33" fmla="*/ 89 h 12159"/>
                    <a:gd name="T34" fmla="*/ 424 w 4856"/>
                    <a:gd name="T35" fmla="*/ 5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53258" name="Group 16"/>
              <p:cNvGrpSpPr>
                <a:grpSpLocks/>
              </p:cNvGrpSpPr>
              <p:nvPr/>
            </p:nvGrpSpPr>
            <p:grpSpPr bwMode="auto">
              <a:xfrm>
                <a:off x="-398" y="4128"/>
                <a:ext cx="3719" cy="6988"/>
                <a:chOff x="-445" y="3502"/>
                <a:chExt cx="3713" cy="7183"/>
              </a:xfrm>
            </p:grpSpPr>
            <p:sp>
              <p:nvSpPr>
                <p:cNvPr id="53259" name="Freeform 17"/>
                <p:cNvSpPr>
                  <a:spLocks/>
                </p:cNvSpPr>
                <p:nvPr/>
              </p:nvSpPr>
              <p:spPr bwMode="auto">
                <a:xfrm>
                  <a:off x="-445" y="4590"/>
                  <a:ext cx="3713" cy="6095"/>
                </a:xfrm>
                <a:custGeom>
                  <a:avLst/>
                  <a:gdLst>
                    <a:gd name="T0" fmla="*/ 2347 w 4856"/>
                    <a:gd name="T1" fmla="*/ 11 h 12159"/>
                    <a:gd name="T2" fmla="*/ 2644 w 4856"/>
                    <a:gd name="T3" fmla="*/ 327 h 12159"/>
                    <a:gd name="T4" fmla="*/ 2820 w 4856"/>
                    <a:gd name="T5" fmla="*/ 719 h 12159"/>
                    <a:gd name="T6" fmla="*/ 2758 w 4856"/>
                    <a:gd name="T7" fmla="*/ 1111 h 12159"/>
                    <a:gd name="T8" fmla="*/ 2408 w 4856"/>
                    <a:gd name="T9" fmla="*/ 1453 h 12159"/>
                    <a:gd name="T10" fmla="*/ 1443 w 4856"/>
                    <a:gd name="T11" fmla="*/ 1790 h 12159"/>
                    <a:gd name="T12" fmla="*/ 775 w 4856"/>
                    <a:gd name="T13" fmla="*/ 2083 h 12159"/>
                    <a:gd name="T14" fmla="*/ 367 w 4856"/>
                    <a:gd name="T15" fmla="*/ 2414 h 12159"/>
                    <a:gd name="T16" fmla="*/ 292 w 4856"/>
                    <a:gd name="T17" fmla="*/ 2726 h 12159"/>
                    <a:gd name="T18" fmla="*/ 428 w 4856"/>
                    <a:gd name="T19" fmla="*/ 3018 h 12159"/>
                    <a:gd name="T20" fmla="*/ 65 w 4856"/>
                    <a:gd name="T21" fmla="*/ 2505 h 12159"/>
                    <a:gd name="T22" fmla="*/ 50 w 4856"/>
                    <a:gd name="T23" fmla="*/ 1992 h 12159"/>
                    <a:gd name="T24" fmla="*/ 367 w 4856"/>
                    <a:gd name="T25" fmla="*/ 1609 h 12159"/>
                    <a:gd name="T26" fmla="*/ 970 w 4856"/>
                    <a:gd name="T27" fmla="*/ 1330 h 12159"/>
                    <a:gd name="T28" fmla="*/ 1820 w 4856"/>
                    <a:gd name="T29" fmla="*/ 1040 h 12159"/>
                    <a:gd name="T30" fmla="*/ 2355 w 4856"/>
                    <a:gd name="T31" fmla="*/ 629 h 12159"/>
                    <a:gd name="T32" fmla="*/ 2467 w 4856"/>
                    <a:gd name="T33" fmla="*/ 213 h 12159"/>
                    <a:gd name="T34" fmla="*/ 2347 w 4856"/>
                    <a:gd name="T35" fmla="*/ 11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3260" name="Freeform 18"/>
                <p:cNvSpPr>
                  <a:spLocks/>
                </p:cNvSpPr>
                <p:nvPr/>
              </p:nvSpPr>
              <p:spPr bwMode="auto">
                <a:xfrm>
                  <a:off x="-95" y="3500"/>
                  <a:ext cx="2505" cy="3957"/>
                </a:xfrm>
                <a:custGeom>
                  <a:avLst/>
                  <a:gdLst>
                    <a:gd name="T0" fmla="*/ 4014 w 4856"/>
                    <a:gd name="T1" fmla="*/ 44 h 12159"/>
                    <a:gd name="T2" fmla="*/ 4523 w 4856"/>
                    <a:gd name="T3" fmla="*/ 1302 h 12159"/>
                    <a:gd name="T4" fmla="*/ 4823 w 4856"/>
                    <a:gd name="T5" fmla="*/ 2862 h 12159"/>
                    <a:gd name="T6" fmla="*/ 4718 w 4856"/>
                    <a:gd name="T7" fmla="*/ 4422 h 12159"/>
                    <a:gd name="T8" fmla="*/ 4118 w 4856"/>
                    <a:gd name="T9" fmla="*/ 5782 h 12159"/>
                    <a:gd name="T10" fmla="*/ 2468 w 4856"/>
                    <a:gd name="T11" fmla="*/ 7122 h 12159"/>
                    <a:gd name="T12" fmla="*/ 1326 w 4856"/>
                    <a:gd name="T13" fmla="*/ 8290 h 12159"/>
                    <a:gd name="T14" fmla="*/ 628 w 4856"/>
                    <a:gd name="T15" fmla="*/ 9608 h 12159"/>
                    <a:gd name="T16" fmla="*/ 499 w 4856"/>
                    <a:gd name="T17" fmla="*/ 10848 h 12159"/>
                    <a:gd name="T18" fmla="*/ 732 w 4856"/>
                    <a:gd name="T19" fmla="*/ 12012 h 12159"/>
                    <a:gd name="T20" fmla="*/ 111 w 4856"/>
                    <a:gd name="T21" fmla="*/ 9970 h 12159"/>
                    <a:gd name="T22" fmla="*/ 85 w 4856"/>
                    <a:gd name="T23" fmla="*/ 7928 h 12159"/>
                    <a:gd name="T24" fmla="*/ 628 w 4856"/>
                    <a:gd name="T25" fmla="*/ 6403 h 12159"/>
                    <a:gd name="T26" fmla="*/ 1658 w 4856"/>
                    <a:gd name="T27" fmla="*/ 5292 h 12159"/>
                    <a:gd name="T28" fmla="*/ 3113 w 4856"/>
                    <a:gd name="T29" fmla="*/ 4137 h 12159"/>
                    <a:gd name="T30" fmla="*/ 4028 w 4856"/>
                    <a:gd name="T31" fmla="*/ 2502 h 12159"/>
                    <a:gd name="T32" fmla="*/ 4221 w 4856"/>
                    <a:gd name="T33" fmla="*/ 845 h 12159"/>
                    <a:gd name="T34" fmla="*/ 4014 w 4856"/>
                    <a:gd name="T35" fmla="*/ 44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4F81BD"/>
                </a:solidFill>
                <a:ln w="38100" cmpd="sng">
                  <a:solidFill>
                    <a:srgbClr val="F2F2F2"/>
                  </a:solidFill>
                  <a:prstDash val="solid"/>
                  <a:round/>
                  <a:headEnd/>
                  <a:tailEnd/>
                </a:ln>
                <a:effectLst>
                  <a:outerShdw dist="28398" dir="3806097" algn="ctr" rotWithShape="0">
                    <a:srgbClr val="243F60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27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«Экосистемные услуги».</a:t>
            </a:r>
            <a:endParaRPr lang="ru-RU" smtClean="0"/>
          </a:p>
        </p:txBody>
      </p:sp>
      <p:sp>
        <p:nvSpPr>
          <p:cNvPr id="5427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Защита и подсадка мангровых зарослей на болотах во Вьетнаме будет обходиться в 1,1 млн. долл. в год, но эта работа позволит сэкономить в семь раз больше на содержании плотин</a:t>
            </a:r>
          </a:p>
        </p:txBody>
      </p:sp>
      <p:grpSp>
        <p:nvGrpSpPr>
          <p:cNvPr id="54277" name="Group 6"/>
          <p:cNvGrpSpPr>
            <a:grpSpLocks/>
          </p:cNvGrpSpPr>
          <p:nvPr/>
        </p:nvGrpSpPr>
        <p:grpSpPr bwMode="auto">
          <a:xfrm>
            <a:off x="0" y="5013325"/>
            <a:ext cx="9467850" cy="2028825"/>
            <a:chOff x="-398" y="4034"/>
            <a:chExt cx="13002" cy="10696"/>
          </a:xfrm>
        </p:grpSpPr>
        <p:grpSp>
          <p:nvGrpSpPr>
            <p:cNvPr id="54278" name="Group 7"/>
            <p:cNvGrpSpPr>
              <a:grpSpLocks/>
            </p:cNvGrpSpPr>
            <p:nvPr/>
          </p:nvGrpSpPr>
          <p:grpSpPr bwMode="auto">
            <a:xfrm>
              <a:off x="-398" y="8243"/>
              <a:ext cx="13002" cy="6487"/>
              <a:chOff x="-398" y="8243"/>
              <a:chExt cx="13002" cy="6487"/>
            </a:xfrm>
          </p:grpSpPr>
          <p:sp>
            <p:nvSpPr>
              <p:cNvPr id="54286" name="AutoShape 8"/>
              <p:cNvSpPr>
                <a:spLocks noChangeArrowheads="1"/>
              </p:cNvSpPr>
              <p:nvPr/>
            </p:nvSpPr>
            <p:spPr bwMode="auto">
              <a:xfrm>
                <a:off x="-398" y="8243"/>
                <a:ext cx="13002" cy="5760"/>
              </a:xfrm>
              <a:prstGeom prst="wave">
                <a:avLst>
                  <a:gd name="adj1" fmla="val 13005"/>
                  <a:gd name="adj2" fmla="val 7787"/>
                </a:avLst>
              </a:pr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4287" name="Group 9"/>
              <p:cNvGrpSpPr>
                <a:grpSpLocks/>
              </p:cNvGrpSpPr>
              <p:nvPr/>
            </p:nvGrpSpPr>
            <p:grpSpPr bwMode="auto">
              <a:xfrm>
                <a:off x="-398" y="8675"/>
                <a:ext cx="12630" cy="6055"/>
                <a:chOff x="-398" y="8675"/>
                <a:chExt cx="12630" cy="6055"/>
              </a:xfrm>
            </p:grpSpPr>
            <p:sp>
              <p:nvSpPr>
                <p:cNvPr id="54288" name="AutoShape 10"/>
                <p:cNvSpPr>
                  <a:spLocks noChangeArrowheads="1"/>
                </p:cNvSpPr>
                <p:nvPr/>
              </p:nvSpPr>
              <p:spPr bwMode="auto">
                <a:xfrm>
                  <a:off x="-8" y="8675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95B3D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4289" name="AutoShape 11"/>
                <p:cNvSpPr>
                  <a:spLocks noChangeArrowheads="1"/>
                </p:cNvSpPr>
                <p:nvPr/>
              </p:nvSpPr>
              <p:spPr bwMode="auto">
                <a:xfrm>
                  <a:off x="-398" y="8970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365F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54279" name="Group 12"/>
            <p:cNvGrpSpPr>
              <a:grpSpLocks/>
            </p:cNvGrpSpPr>
            <p:nvPr/>
          </p:nvGrpSpPr>
          <p:grpSpPr bwMode="auto">
            <a:xfrm>
              <a:off x="-398" y="4034"/>
              <a:ext cx="4020" cy="7295"/>
              <a:chOff x="-398" y="4034"/>
              <a:chExt cx="4020" cy="7295"/>
            </a:xfrm>
          </p:grpSpPr>
          <p:grpSp>
            <p:nvGrpSpPr>
              <p:cNvPr id="54280" name="Group 13"/>
              <p:cNvGrpSpPr>
                <a:grpSpLocks/>
              </p:cNvGrpSpPr>
              <p:nvPr/>
            </p:nvGrpSpPr>
            <p:grpSpPr bwMode="auto">
              <a:xfrm>
                <a:off x="-249" y="4034"/>
                <a:ext cx="3871" cy="7295"/>
                <a:chOff x="-346" y="3699"/>
                <a:chExt cx="3864" cy="7500"/>
              </a:xfrm>
            </p:grpSpPr>
            <p:sp>
              <p:nvSpPr>
                <p:cNvPr id="54284" name="Freeform 14"/>
                <p:cNvSpPr>
                  <a:spLocks/>
                </p:cNvSpPr>
                <p:nvPr/>
              </p:nvSpPr>
              <p:spPr bwMode="auto">
                <a:xfrm>
                  <a:off x="-346" y="4765"/>
                  <a:ext cx="3864" cy="6434"/>
                </a:xfrm>
                <a:custGeom>
                  <a:avLst/>
                  <a:gdLst>
                    <a:gd name="T0" fmla="*/ 2542 w 4856"/>
                    <a:gd name="T1" fmla="*/ 12 h 12159"/>
                    <a:gd name="T2" fmla="*/ 2864 w 4856"/>
                    <a:gd name="T3" fmla="*/ 365 h 12159"/>
                    <a:gd name="T4" fmla="*/ 3054 w 4856"/>
                    <a:gd name="T5" fmla="*/ 801 h 12159"/>
                    <a:gd name="T6" fmla="*/ 2987 w 4856"/>
                    <a:gd name="T7" fmla="*/ 1238 h 12159"/>
                    <a:gd name="T8" fmla="*/ 2608 w 4856"/>
                    <a:gd name="T9" fmla="*/ 1619 h 12159"/>
                    <a:gd name="T10" fmla="*/ 1563 w 4856"/>
                    <a:gd name="T11" fmla="*/ 1994 h 12159"/>
                    <a:gd name="T12" fmla="*/ 839 w 4856"/>
                    <a:gd name="T13" fmla="*/ 2321 h 12159"/>
                    <a:gd name="T14" fmla="*/ 398 w 4856"/>
                    <a:gd name="T15" fmla="*/ 2690 h 12159"/>
                    <a:gd name="T16" fmla="*/ 316 w 4856"/>
                    <a:gd name="T17" fmla="*/ 3037 h 12159"/>
                    <a:gd name="T18" fmla="*/ 463 w 4856"/>
                    <a:gd name="T19" fmla="*/ 3363 h 12159"/>
                    <a:gd name="T20" fmla="*/ 70 w 4856"/>
                    <a:gd name="T21" fmla="*/ 2792 h 12159"/>
                    <a:gd name="T22" fmla="*/ 54 w 4856"/>
                    <a:gd name="T23" fmla="*/ 2220 h 12159"/>
                    <a:gd name="T24" fmla="*/ 398 w 4856"/>
                    <a:gd name="T25" fmla="*/ 1793 h 12159"/>
                    <a:gd name="T26" fmla="*/ 1050 w 4856"/>
                    <a:gd name="T27" fmla="*/ 1482 h 12159"/>
                    <a:gd name="T28" fmla="*/ 1971 w 4856"/>
                    <a:gd name="T29" fmla="*/ 1158 h 12159"/>
                    <a:gd name="T30" fmla="*/ 2550 w 4856"/>
                    <a:gd name="T31" fmla="*/ 701 h 12159"/>
                    <a:gd name="T32" fmla="*/ 2673 w 4856"/>
                    <a:gd name="T33" fmla="*/ 237 h 12159"/>
                    <a:gd name="T34" fmla="*/ 2542 w 4856"/>
                    <a:gd name="T35" fmla="*/ 12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4285" name="Freeform 15"/>
                <p:cNvSpPr>
                  <a:spLocks/>
                </p:cNvSpPr>
                <p:nvPr/>
              </p:nvSpPr>
              <p:spPr bwMode="auto">
                <a:xfrm>
                  <a:off x="1058" y="3699"/>
                  <a:ext cx="1579" cy="3954"/>
                </a:xfrm>
                <a:custGeom>
                  <a:avLst/>
                  <a:gdLst>
                    <a:gd name="T0" fmla="*/ 424 w 4856"/>
                    <a:gd name="T1" fmla="*/ 5 h 12159"/>
                    <a:gd name="T2" fmla="*/ 478 w 4856"/>
                    <a:gd name="T3" fmla="*/ 138 h 12159"/>
                    <a:gd name="T4" fmla="*/ 510 w 4856"/>
                    <a:gd name="T5" fmla="*/ 303 h 12159"/>
                    <a:gd name="T6" fmla="*/ 499 w 4856"/>
                    <a:gd name="T7" fmla="*/ 468 h 12159"/>
                    <a:gd name="T8" fmla="*/ 435 w 4856"/>
                    <a:gd name="T9" fmla="*/ 611 h 12159"/>
                    <a:gd name="T10" fmla="*/ 261 w 4856"/>
                    <a:gd name="T11" fmla="*/ 753 h 12159"/>
                    <a:gd name="T12" fmla="*/ 140 w 4856"/>
                    <a:gd name="T13" fmla="*/ 877 h 12159"/>
                    <a:gd name="T14" fmla="*/ 66 w 4856"/>
                    <a:gd name="T15" fmla="*/ 1016 h 12159"/>
                    <a:gd name="T16" fmla="*/ 53 w 4856"/>
                    <a:gd name="T17" fmla="*/ 1147 h 12159"/>
                    <a:gd name="T18" fmla="*/ 77 w 4856"/>
                    <a:gd name="T19" fmla="*/ 1270 h 12159"/>
                    <a:gd name="T20" fmla="*/ 12 w 4856"/>
                    <a:gd name="T21" fmla="*/ 1054 h 12159"/>
                    <a:gd name="T22" fmla="*/ 9 w 4856"/>
                    <a:gd name="T23" fmla="*/ 838 h 12159"/>
                    <a:gd name="T24" fmla="*/ 66 w 4856"/>
                    <a:gd name="T25" fmla="*/ 677 h 12159"/>
                    <a:gd name="T26" fmla="*/ 175 w 4856"/>
                    <a:gd name="T27" fmla="*/ 560 h 12159"/>
                    <a:gd name="T28" fmla="*/ 329 w 4856"/>
                    <a:gd name="T29" fmla="*/ 437 h 12159"/>
                    <a:gd name="T30" fmla="*/ 426 w 4856"/>
                    <a:gd name="T31" fmla="*/ 265 h 12159"/>
                    <a:gd name="T32" fmla="*/ 446 w 4856"/>
                    <a:gd name="T33" fmla="*/ 89 h 12159"/>
                    <a:gd name="T34" fmla="*/ 424 w 4856"/>
                    <a:gd name="T35" fmla="*/ 5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54281" name="Group 16"/>
              <p:cNvGrpSpPr>
                <a:grpSpLocks/>
              </p:cNvGrpSpPr>
              <p:nvPr/>
            </p:nvGrpSpPr>
            <p:grpSpPr bwMode="auto">
              <a:xfrm>
                <a:off x="-398" y="4128"/>
                <a:ext cx="3719" cy="6988"/>
                <a:chOff x="-445" y="3502"/>
                <a:chExt cx="3713" cy="7183"/>
              </a:xfrm>
            </p:grpSpPr>
            <p:sp>
              <p:nvSpPr>
                <p:cNvPr id="54282" name="Freeform 17"/>
                <p:cNvSpPr>
                  <a:spLocks/>
                </p:cNvSpPr>
                <p:nvPr/>
              </p:nvSpPr>
              <p:spPr bwMode="auto">
                <a:xfrm>
                  <a:off x="-445" y="4590"/>
                  <a:ext cx="3713" cy="6095"/>
                </a:xfrm>
                <a:custGeom>
                  <a:avLst/>
                  <a:gdLst>
                    <a:gd name="T0" fmla="*/ 2347 w 4856"/>
                    <a:gd name="T1" fmla="*/ 11 h 12159"/>
                    <a:gd name="T2" fmla="*/ 2644 w 4856"/>
                    <a:gd name="T3" fmla="*/ 327 h 12159"/>
                    <a:gd name="T4" fmla="*/ 2820 w 4856"/>
                    <a:gd name="T5" fmla="*/ 719 h 12159"/>
                    <a:gd name="T6" fmla="*/ 2758 w 4856"/>
                    <a:gd name="T7" fmla="*/ 1111 h 12159"/>
                    <a:gd name="T8" fmla="*/ 2408 w 4856"/>
                    <a:gd name="T9" fmla="*/ 1453 h 12159"/>
                    <a:gd name="T10" fmla="*/ 1443 w 4856"/>
                    <a:gd name="T11" fmla="*/ 1790 h 12159"/>
                    <a:gd name="T12" fmla="*/ 775 w 4856"/>
                    <a:gd name="T13" fmla="*/ 2083 h 12159"/>
                    <a:gd name="T14" fmla="*/ 367 w 4856"/>
                    <a:gd name="T15" fmla="*/ 2414 h 12159"/>
                    <a:gd name="T16" fmla="*/ 292 w 4856"/>
                    <a:gd name="T17" fmla="*/ 2726 h 12159"/>
                    <a:gd name="T18" fmla="*/ 428 w 4856"/>
                    <a:gd name="T19" fmla="*/ 3018 h 12159"/>
                    <a:gd name="T20" fmla="*/ 65 w 4856"/>
                    <a:gd name="T21" fmla="*/ 2505 h 12159"/>
                    <a:gd name="T22" fmla="*/ 50 w 4856"/>
                    <a:gd name="T23" fmla="*/ 1992 h 12159"/>
                    <a:gd name="T24" fmla="*/ 367 w 4856"/>
                    <a:gd name="T25" fmla="*/ 1609 h 12159"/>
                    <a:gd name="T26" fmla="*/ 970 w 4856"/>
                    <a:gd name="T27" fmla="*/ 1330 h 12159"/>
                    <a:gd name="T28" fmla="*/ 1820 w 4856"/>
                    <a:gd name="T29" fmla="*/ 1040 h 12159"/>
                    <a:gd name="T30" fmla="*/ 2355 w 4856"/>
                    <a:gd name="T31" fmla="*/ 629 h 12159"/>
                    <a:gd name="T32" fmla="*/ 2467 w 4856"/>
                    <a:gd name="T33" fmla="*/ 213 h 12159"/>
                    <a:gd name="T34" fmla="*/ 2347 w 4856"/>
                    <a:gd name="T35" fmla="*/ 11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4283" name="Freeform 18"/>
                <p:cNvSpPr>
                  <a:spLocks/>
                </p:cNvSpPr>
                <p:nvPr/>
              </p:nvSpPr>
              <p:spPr bwMode="auto">
                <a:xfrm>
                  <a:off x="-95" y="3500"/>
                  <a:ext cx="2505" cy="3957"/>
                </a:xfrm>
                <a:custGeom>
                  <a:avLst/>
                  <a:gdLst>
                    <a:gd name="T0" fmla="*/ 4014 w 4856"/>
                    <a:gd name="T1" fmla="*/ 44 h 12159"/>
                    <a:gd name="T2" fmla="*/ 4523 w 4856"/>
                    <a:gd name="T3" fmla="*/ 1302 h 12159"/>
                    <a:gd name="T4" fmla="*/ 4823 w 4856"/>
                    <a:gd name="T5" fmla="*/ 2862 h 12159"/>
                    <a:gd name="T6" fmla="*/ 4718 w 4856"/>
                    <a:gd name="T7" fmla="*/ 4422 h 12159"/>
                    <a:gd name="T8" fmla="*/ 4118 w 4856"/>
                    <a:gd name="T9" fmla="*/ 5782 h 12159"/>
                    <a:gd name="T10" fmla="*/ 2468 w 4856"/>
                    <a:gd name="T11" fmla="*/ 7122 h 12159"/>
                    <a:gd name="T12" fmla="*/ 1326 w 4856"/>
                    <a:gd name="T13" fmla="*/ 8290 h 12159"/>
                    <a:gd name="T14" fmla="*/ 628 w 4856"/>
                    <a:gd name="T15" fmla="*/ 9608 h 12159"/>
                    <a:gd name="T16" fmla="*/ 499 w 4856"/>
                    <a:gd name="T17" fmla="*/ 10848 h 12159"/>
                    <a:gd name="T18" fmla="*/ 732 w 4856"/>
                    <a:gd name="T19" fmla="*/ 12012 h 12159"/>
                    <a:gd name="T20" fmla="*/ 111 w 4856"/>
                    <a:gd name="T21" fmla="*/ 9970 h 12159"/>
                    <a:gd name="T22" fmla="*/ 85 w 4856"/>
                    <a:gd name="T23" fmla="*/ 7928 h 12159"/>
                    <a:gd name="T24" fmla="*/ 628 w 4856"/>
                    <a:gd name="T25" fmla="*/ 6403 h 12159"/>
                    <a:gd name="T26" fmla="*/ 1658 w 4856"/>
                    <a:gd name="T27" fmla="*/ 5292 h 12159"/>
                    <a:gd name="T28" fmla="*/ 3113 w 4856"/>
                    <a:gd name="T29" fmla="*/ 4137 h 12159"/>
                    <a:gd name="T30" fmla="*/ 4028 w 4856"/>
                    <a:gd name="T31" fmla="*/ 2502 h 12159"/>
                    <a:gd name="T32" fmla="*/ 4221 w 4856"/>
                    <a:gd name="T33" fmla="*/ 845 h 12159"/>
                    <a:gd name="T34" fmla="*/ 4014 w 4856"/>
                    <a:gd name="T35" fmla="*/ 44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4F81BD"/>
                </a:solidFill>
                <a:ln w="38100" cmpd="sng">
                  <a:solidFill>
                    <a:srgbClr val="F2F2F2"/>
                  </a:solidFill>
                  <a:prstDash val="solid"/>
                  <a:round/>
                  <a:headEnd/>
                  <a:tailEnd/>
                </a:ln>
                <a:effectLst>
                  <a:outerShdw dist="28398" dir="3806097" algn="ctr" rotWithShape="0">
                    <a:srgbClr val="243F60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299" name="Содержимое 2"/>
          <p:cNvSpPr>
            <a:spLocks noGrp="1"/>
          </p:cNvSpPr>
          <p:nvPr>
            <p:ph idx="1"/>
          </p:nvPr>
        </p:nvSpPr>
        <p:spPr>
          <a:xfrm>
            <a:off x="468313" y="1268413"/>
            <a:ext cx="8229600" cy="4525962"/>
          </a:xfrm>
        </p:spPr>
        <p:txBody>
          <a:bodyPr/>
          <a:lstStyle/>
          <a:p>
            <a:r>
              <a:rPr lang="ru-RU" b="1" smtClean="0"/>
              <a:t>«Защиту окружающей среды следует рассматривать как инвестиции, а не как стоимость», </a:t>
            </a:r>
            <a:r>
              <a:rPr lang="ru-RU" smtClean="0"/>
              <a:t>- </a:t>
            </a:r>
            <a:r>
              <a:rPr lang="ru-RU" sz="2800" i="1" smtClean="0"/>
              <a:t>Рудольф де Гроот </a:t>
            </a:r>
            <a:r>
              <a:rPr lang="ru-RU" sz="2800" smtClean="0"/>
              <a:t>, Университет Вагенингена (Нидерланды), один из ведущих авторов исследования «Экономика экосистем и биоразнообразия: экологические и экономические основы». представленного на конференции ООН по биоразнообразию в Нагое 			(Япония), 18 октября 2010г.</a:t>
            </a:r>
          </a:p>
          <a:p>
            <a:endParaRPr lang="ru-RU" smtClean="0"/>
          </a:p>
        </p:txBody>
      </p:sp>
      <p:graphicFrame>
        <p:nvGraphicFramePr>
          <p:cNvPr id="55300" name="Object 2"/>
          <p:cNvGraphicFramePr>
            <a:graphicFrameLocks noChangeAspect="1"/>
          </p:cNvGraphicFramePr>
          <p:nvPr/>
        </p:nvGraphicFramePr>
        <p:xfrm>
          <a:off x="8250238" y="0"/>
          <a:ext cx="893762" cy="1008063"/>
        </p:xfrm>
        <a:graphic>
          <a:graphicData uri="http://schemas.openxmlformats.org/presentationml/2006/ole">
            <p:oleObj spid="_x0000_s55300" name="Document" r:id="rId5" imgW="2642616" imgH="2980944" progId="Word.Document.8">
              <p:embed/>
            </p:oleObj>
          </a:graphicData>
        </a:graphic>
      </p:graphicFrame>
      <p:grpSp>
        <p:nvGrpSpPr>
          <p:cNvPr id="55301" name="Group 6"/>
          <p:cNvGrpSpPr>
            <a:grpSpLocks/>
          </p:cNvGrpSpPr>
          <p:nvPr/>
        </p:nvGrpSpPr>
        <p:grpSpPr bwMode="auto">
          <a:xfrm>
            <a:off x="0" y="5013325"/>
            <a:ext cx="9467850" cy="2028825"/>
            <a:chOff x="-398" y="4034"/>
            <a:chExt cx="13002" cy="10696"/>
          </a:xfrm>
        </p:grpSpPr>
        <p:grpSp>
          <p:nvGrpSpPr>
            <p:cNvPr id="55302" name="Group 7"/>
            <p:cNvGrpSpPr>
              <a:grpSpLocks/>
            </p:cNvGrpSpPr>
            <p:nvPr/>
          </p:nvGrpSpPr>
          <p:grpSpPr bwMode="auto">
            <a:xfrm>
              <a:off x="-398" y="8243"/>
              <a:ext cx="13002" cy="6487"/>
              <a:chOff x="-398" y="8243"/>
              <a:chExt cx="13002" cy="6487"/>
            </a:xfrm>
          </p:grpSpPr>
          <p:sp>
            <p:nvSpPr>
              <p:cNvPr id="55310" name="AutoShape 8"/>
              <p:cNvSpPr>
                <a:spLocks noChangeArrowheads="1"/>
              </p:cNvSpPr>
              <p:nvPr/>
            </p:nvSpPr>
            <p:spPr bwMode="auto">
              <a:xfrm>
                <a:off x="-398" y="8243"/>
                <a:ext cx="13002" cy="5760"/>
              </a:xfrm>
              <a:prstGeom prst="wave">
                <a:avLst>
                  <a:gd name="adj1" fmla="val 13005"/>
                  <a:gd name="adj2" fmla="val 7787"/>
                </a:avLst>
              </a:pr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5311" name="Group 9"/>
              <p:cNvGrpSpPr>
                <a:grpSpLocks/>
              </p:cNvGrpSpPr>
              <p:nvPr/>
            </p:nvGrpSpPr>
            <p:grpSpPr bwMode="auto">
              <a:xfrm>
                <a:off x="-398" y="8675"/>
                <a:ext cx="12630" cy="6055"/>
                <a:chOff x="-398" y="8675"/>
                <a:chExt cx="12630" cy="6055"/>
              </a:xfrm>
            </p:grpSpPr>
            <p:sp>
              <p:nvSpPr>
                <p:cNvPr id="55312" name="AutoShape 10"/>
                <p:cNvSpPr>
                  <a:spLocks noChangeArrowheads="1"/>
                </p:cNvSpPr>
                <p:nvPr/>
              </p:nvSpPr>
              <p:spPr bwMode="auto">
                <a:xfrm>
                  <a:off x="-8" y="8675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95B3D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313" name="AutoShape 11"/>
                <p:cNvSpPr>
                  <a:spLocks noChangeArrowheads="1"/>
                </p:cNvSpPr>
                <p:nvPr/>
              </p:nvSpPr>
              <p:spPr bwMode="auto">
                <a:xfrm>
                  <a:off x="-398" y="8970"/>
                  <a:ext cx="12240" cy="5760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365F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55303" name="Group 12"/>
            <p:cNvGrpSpPr>
              <a:grpSpLocks/>
            </p:cNvGrpSpPr>
            <p:nvPr/>
          </p:nvGrpSpPr>
          <p:grpSpPr bwMode="auto">
            <a:xfrm>
              <a:off x="-398" y="4034"/>
              <a:ext cx="4020" cy="7295"/>
              <a:chOff x="-398" y="4034"/>
              <a:chExt cx="4020" cy="7295"/>
            </a:xfrm>
          </p:grpSpPr>
          <p:grpSp>
            <p:nvGrpSpPr>
              <p:cNvPr id="55304" name="Group 13"/>
              <p:cNvGrpSpPr>
                <a:grpSpLocks/>
              </p:cNvGrpSpPr>
              <p:nvPr/>
            </p:nvGrpSpPr>
            <p:grpSpPr bwMode="auto">
              <a:xfrm>
                <a:off x="-249" y="4034"/>
                <a:ext cx="3871" cy="7295"/>
                <a:chOff x="-346" y="3699"/>
                <a:chExt cx="3864" cy="7500"/>
              </a:xfrm>
            </p:grpSpPr>
            <p:sp>
              <p:nvSpPr>
                <p:cNvPr id="55308" name="Freeform 14"/>
                <p:cNvSpPr>
                  <a:spLocks/>
                </p:cNvSpPr>
                <p:nvPr/>
              </p:nvSpPr>
              <p:spPr bwMode="auto">
                <a:xfrm>
                  <a:off x="-346" y="4765"/>
                  <a:ext cx="3864" cy="6434"/>
                </a:xfrm>
                <a:custGeom>
                  <a:avLst/>
                  <a:gdLst>
                    <a:gd name="T0" fmla="*/ 2542 w 4856"/>
                    <a:gd name="T1" fmla="*/ 12 h 12159"/>
                    <a:gd name="T2" fmla="*/ 2864 w 4856"/>
                    <a:gd name="T3" fmla="*/ 365 h 12159"/>
                    <a:gd name="T4" fmla="*/ 3054 w 4856"/>
                    <a:gd name="T5" fmla="*/ 801 h 12159"/>
                    <a:gd name="T6" fmla="*/ 2987 w 4856"/>
                    <a:gd name="T7" fmla="*/ 1238 h 12159"/>
                    <a:gd name="T8" fmla="*/ 2608 w 4856"/>
                    <a:gd name="T9" fmla="*/ 1619 h 12159"/>
                    <a:gd name="T10" fmla="*/ 1563 w 4856"/>
                    <a:gd name="T11" fmla="*/ 1994 h 12159"/>
                    <a:gd name="T12" fmla="*/ 839 w 4856"/>
                    <a:gd name="T13" fmla="*/ 2321 h 12159"/>
                    <a:gd name="T14" fmla="*/ 398 w 4856"/>
                    <a:gd name="T15" fmla="*/ 2690 h 12159"/>
                    <a:gd name="T16" fmla="*/ 316 w 4856"/>
                    <a:gd name="T17" fmla="*/ 3037 h 12159"/>
                    <a:gd name="T18" fmla="*/ 463 w 4856"/>
                    <a:gd name="T19" fmla="*/ 3363 h 12159"/>
                    <a:gd name="T20" fmla="*/ 70 w 4856"/>
                    <a:gd name="T21" fmla="*/ 2792 h 12159"/>
                    <a:gd name="T22" fmla="*/ 54 w 4856"/>
                    <a:gd name="T23" fmla="*/ 2220 h 12159"/>
                    <a:gd name="T24" fmla="*/ 398 w 4856"/>
                    <a:gd name="T25" fmla="*/ 1793 h 12159"/>
                    <a:gd name="T26" fmla="*/ 1050 w 4856"/>
                    <a:gd name="T27" fmla="*/ 1482 h 12159"/>
                    <a:gd name="T28" fmla="*/ 1971 w 4856"/>
                    <a:gd name="T29" fmla="*/ 1158 h 12159"/>
                    <a:gd name="T30" fmla="*/ 2550 w 4856"/>
                    <a:gd name="T31" fmla="*/ 701 h 12159"/>
                    <a:gd name="T32" fmla="*/ 2673 w 4856"/>
                    <a:gd name="T33" fmla="*/ 237 h 12159"/>
                    <a:gd name="T34" fmla="*/ 2542 w 4856"/>
                    <a:gd name="T35" fmla="*/ 12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5309" name="Freeform 15"/>
                <p:cNvSpPr>
                  <a:spLocks/>
                </p:cNvSpPr>
                <p:nvPr/>
              </p:nvSpPr>
              <p:spPr bwMode="auto">
                <a:xfrm>
                  <a:off x="1058" y="3699"/>
                  <a:ext cx="1579" cy="3954"/>
                </a:xfrm>
                <a:custGeom>
                  <a:avLst/>
                  <a:gdLst>
                    <a:gd name="T0" fmla="*/ 424 w 4856"/>
                    <a:gd name="T1" fmla="*/ 5 h 12159"/>
                    <a:gd name="T2" fmla="*/ 478 w 4856"/>
                    <a:gd name="T3" fmla="*/ 138 h 12159"/>
                    <a:gd name="T4" fmla="*/ 510 w 4856"/>
                    <a:gd name="T5" fmla="*/ 303 h 12159"/>
                    <a:gd name="T6" fmla="*/ 499 w 4856"/>
                    <a:gd name="T7" fmla="*/ 468 h 12159"/>
                    <a:gd name="T8" fmla="*/ 435 w 4856"/>
                    <a:gd name="T9" fmla="*/ 611 h 12159"/>
                    <a:gd name="T10" fmla="*/ 261 w 4856"/>
                    <a:gd name="T11" fmla="*/ 753 h 12159"/>
                    <a:gd name="T12" fmla="*/ 140 w 4856"/>
                    <a:gd name="T13" fmla="*/ 877 h 12159"/>
                    <a:gd name="T14" fmla="*/ 66 w 4856"/>
                    <a:gd name="T15" fmla="*/ 1016 h 12159"/>
                    <a:gd name="T16" fmla="*/ 53 w 4856"/>
                    <a:gd name="T17" fmla="*/ 1147 h 12159"/>
                    <a:gd name="T18" fmla="*/ 77 w 4856"/>
                    <a:gd name="T19" fmla="*/ 1270 h 12159"/>
                    <a:gd name="T20" fmla="*/ 12 w 4856"/>
                    <a:gd name="T21" fmla="*/ 1054 h 12159"/>
                    <a:gd name="T22" fmla="*/ 9 w 4856"/>
                    <a:gd name="T23" fmla="*/ 838 h 12159"/>
                    <a:gd name="T24" fmla="*/ 66 w 4856"/>
                    <a:gd name="T25" fmla="*/ 677 h 12159"/>
                    <a:gd name="T26" fmla="*/ 175 w 4856"/>
                    <a:gd name="T27" fmla="*/ 560 h 12159"/>
                    <a:gd name="T28" fmla="*/ 329 w 4856"/>
                    <a:gd name="T29" fmla="*/ 437 h 12159"/>
                    <a:gd name="T30" fmla="*/ 426 w 4856"/>
                    <a:gd name="T31" fmla="*/ 265 h 12159"/>
                    <a:gd name="T32" fmla="*/ 446 w 4856"/>
                    <a:gd name="T33" fmla="*/ 89 h 12159"/>
                    <a:gd name="T34" fmla="*/ 424 w 4856"/>
                    <a:gd name="T35" fmla="*/ 5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F2F2F2">
                    <a:alpha val="89803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55305" name="Group 16"/>
              <p:cNvGrpSpPr>
                <a:grpSpLocks/>
              </p:cNvGrpSpPr>
              <p:nvPr/>
            </p:nvGrpSpPr>
            <p:grpSpPr bwMode="auto">
              <a:xfrm>
                <a:off x="-398" y="4128"/>
                <a:ext cx="3719" cy="6988"/>
                <a:chOff x="-445" y="3502"/>
                <a:chExt cx="3713" cy="7183"/>
              </a:xfrm>
            </p:grpSpPr>
            <p:sp>
              <p:nvSpPr>
                <p:cNvPr id="55306" name="Freeform 17"/>
                <p:cNvSpPr>
                  <a:spLocks/>
                </p:cNvSpPr>
                <p:nvPr/>
              </p:nvSpPr>
              <p:spPr bwMode="auto">
                <a:xfrm>
                  <a:off x="-445" y="4590"/>
                  <a:ext cx="3713" cy="6095"/>
                </a:xfrm>
                <a:custGeom>
                  <a:avLst/>
                  <a:gdLst>
                    <a:gd name="T0" fmla="*/ 2347 w 4856"/>
                    <a:gd name="T1" fmla="*/ 11 h 12159"/>
                    <a:gd name="T2" fmla="*/ 2644 w 4856"/>
                    <a:gd name="T3" fmla="*/ 327 h 12159"/>
                    <a:gd name="T4" fmla="*/ 2820 w 4856"/>
                    <a:gd name="T5" fmla="*/ 719 h 12159"/>
                    <a:gd name="T6" fmla="*/ 2758 w 4856"/>
                    <a:gd name="T7" fmla="*/ 1111 h 12159"/>
                    <a:gd name="T8" fmla="*/ 2408 w 4856"/>
                    <a:gd name="T9" fmla="*/ 1453 h 12159"/>
                    <a:gd name="T10" fmla="*/ 1443 w 4856"/>
                    <a:gd name="T11" fmla="*/ 1790 h 12159"/>
                    <a:gd name="T12" fmla="*/ 775 w 4856"/>
                    <a:gd name="T13" fmla="*/ 2083 h 12159"/>
                    <a:gd name="T14" fmla="*/ 367 w 4856"/>
                    <a:gd name="T15" fmla="*/ 2414 h 12159"/>
                    <a:gd name="T16" fmla="*/ 292 w 4856"/>
                    <a:gd name="T17" fmla="*/ 2726 h 12159"/>
                    <a:gd name="T18" fmla="*/ 428 w 4856"/>
                    <a:gd name="T19" fmla="*/ 3018 h 12159"/>
                    <a:gd name="T20" fmla="*/ 65 w 4856"/>
                    <a:gd name="T21" fmla="*/ 2505 h 12159"/>
                    <a:gd name="T22" fmla="*/ 50 w 4856"/>
                    <a:gd name="T23" fmla="*/ 1992 h 12159"/>
                    <a:gd name="T24" fmla="*/ 367 w 4856"/>
                    <a:gd name="T25" fmla="*/ 1609 h 12159"/>
                    <a:gd name="T26" fmla="*/ 970 w 4856"/>
                    <a:gd name="T27" fmla="*/ 1330 h 12159"/>
                    <a:gd name="T28" fmla="*/ 1820 w 4856"/>
                    <a:gd name="T29" fmla="*/ 1040 h 12159"/>
                    <a:gd name="T30" fmla="*/ 2355 w 4856"/>
                    <a:gd name="T31" fmla="*/ 629 h 12159"/>
                    <a:gd name="T32" fmla="*/ 2467 w 4856"/>
                    <a:gd name="T33" fmla="*/ 213 h 12159"/>
                    <a:gd name="T34" fmla="*/ 2347 w 4856"/>
                    <a:gd name="T35" fmla="*/ 11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856"/>
                    <a:gd name="T55" fmla="*/ 0 h 12159"/>
                    <a:gd name="T56" fmla="*/ 4856 w 4856"/>
                    <a:gd name="T57" fmla="*/ 12159 h 121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5307" name="Freeform 18"/>
                <p:cNvSpPr>
                  <a:spLocks/>
                </p:cNvSpPr>
                <p:nvPr/>
              </p:nvSpPr>
              <p:spPr bwMode="auto">
                <a:xfrm>
                  <a:off x="-95" y="3500"/>
                  <a:ext cx="2505" cy="3957"/>
                </a:xfrm>
                <a:custGeom>
                  <a:avLst/>
                  <a:gdLst>
                    <a:gd name="T0" fmla="*/ 4014 w 4856"/>
                    <a:gd name="T1" fmla="*/ 44 h 12159"/>
                    <a:gd name="T2" fmla="*/ 4523 w 4856"/>
                    <a:gd name="T3" fmla="*/ 1302 h 12159"/>
                    <a:gd name="T4" fmla="*/ 4823 w 4856"/>
                    <a:gd name="T5" fmla="*/ 2862 h 12159"/>
                    <a:gd name="T6" fmla="*/ 4718 w 4856"/>
                    <a:gd name="T7" fmla="*/ 4422 h 12159"/>
                    <a:gd name="T8" fmla="*/ 4118 w 4856"/>
                    <a:gd name="T9" fmla="*/ 5782 h 12159"/>
                    <a:gd name="T10" fmla="*/ 2468 w 4856"/>
                    <a:gd name="T11" fmla="*/ 7122 h 12159"/>
                    <a:gd name="T12" fmla="*/ 1326 w 4856"/>
                    <a:gd name="T13" fmla="*/ 8290 h 12159"/>
                    <a:gd name="T14" fmla="*/ 628 w 4856"/>
                    <a:gd name="T15" fmla="*/ 9608 h 12159"/>
                    <a:gd name="T16" fmla="*/ 499 w 4856"/>
                    <a:gd name="T17" fmla="*/ 10848 h 12159"/>
                    <a:gd name="T18" fmla="*/ 732 w 4856"/>
                    <a:gd name="T19" fmla="*/ 12012 h 12159"/>
                    <a:gd name="T20" fmla="*/ 111 w 4856"/>
                    <a:gd name="T21" fmla="*/ 9970 h 12159"/>
                    <a:gd name="T22" fmla="*/ 85 w 4856"/>
                    <a:gd name="T23" fmla="*/ 7928 h 12159"/>
                    <a:gd name="T24" fmla="*/ 628 w 4856"/>
                    <a:gd name="T25" fmla="*/ 6403 h 12159"/>
                    <a:gd name="T26" fmla="*/ 1658 w 4856"/>
                    <a:gd name="T27" fmla="*/ 5292 h 12159"/>
                    <a:gd name="T28" fmla="*/ 3113 w 4856"/>
                    <a:gd name="T29" fmla="*/ 4137 h 12159"/>
                    <a:gd name="T30" fmla="*/ 4028 w 4856"/>
                    <a:gd name="T31" fmla="*/ 2502 h 12159"/>
                    <a:gd name="T32" fmla="*/ 4221 w 4856"/>
                    <a:gd name="T33" fmla="*/ 845 h 12159"/>
                    <a:gd name="T34" fmla="*/ 4014 w 4856"/>
                    <a:gd name="T35" fmla="*/ 44 h 121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4856" h="12159">
                      <a:moveTo>
                        <a:pt x="4014" y="44"/>
                      </a:moveTo>
                      <a:cubicBezTo>
                        <a:pt x="4064" y="120"/>
                        <a:pt x="4388" y="832"/>
                        <a:pt x="4523" y="1302"/>
                      </a:cubicBezTo>
                      <a:cubicBezTo>
                        <a:pt x="4658" y="1772"/>
                        <a:pt x="4790" y="2342"/>
                        <a:pt x="4823" y="2862"/>
                      </a:cubicBezTo>
                      <a:cubicBezTo>
                        <a:pt x="4856" y="3382"/>
                        <a:pt x="4835" y="3936"/>
                        <a:pt x="4718" y="4422"/>
                      </a:cubicBezTo>
                      <a:cubicBezTo>
                        <a:pt x="4601" y="4908"/>
                        <a:pt x="4493" y="5332"/>
                        <a:pt x="4118" y="5782"/>
                      </a:cubicBezTo>
                      <a:cubicBezTo>
                        <a:pt x="3743" y="6232"/>
                        <a:pt x="2933" y="6704"/>
                        <a:pt x="2468" y="7122"/>
                      </a:cubicBezTo>
                      <a:cubicBezTo>
                        <a:pt x="2003" y="7540"/>
                        <a:pt x="1633" y="7876"/>
                        <a:pt x="1326" y="8290"/>
                      </a:cubicBezTo>
                      <a:cubicBezTo>
                        <a:pt x="1019" y="8704"/>
                        <a:pt x="765" y="9181"/>
                        <a:pt x="628" y="9608"/>
                      </a:cubicBezTo>
                      <a:cubicBezTo>
                        <a:pt x="491" y="10034"/>
                        <a:pt x="481" y="10448"/>
                        <a:pt x="499" y="10848"/>
                      </a:cubicBezTo>
                      <a:cubicBezTo>
                        <a:pt x="517" y="11249"/>
                        <a:pt x="796" y="12159"/>
                        <a:pt x="732" y="12012"/>
                      </a:cubicBezTo>
                      <a:cubicBezTo>
                        <a:pt x="667" y="11864"/>
                        <a:pt x="220" y="10649"/>
                        <a:pt x="111" y="9970"/>
                      </a:cubicBezTo>
                      <a:cubicBezTo>
                        <a:pt x="3" y="9290"/>
                        <a:pt x="0" y="8522"/>
                        <a:pt x="85" y="7928"/>
                      </a:cubicBezTo>
                      <a:cubicBezTo>
                        <a:pt x="171" y="7333"/>
                        <a:pt x="366" y="6842"/>
                        <a:pt x="628" y="6403"/>
                      </a:cubicBezTo>
                      <a:cubicBezTo>
                        <a:pt x="890" y="5964"/>
                        <a:pt x="1244" y="5670"/>
                        <a:pt x="1658" y="5292"/>
                      </a:cubicBezTo>
                      <a:cubicBezTo>
                        <a:pt x="2072" y="4914"/>
                        <a:pt x="2718" y="4602"/>
                        <a:pt x="3113" y="4137"/>
                      </a:cubicBezTo>
                      <a:cubicBezTo>
                        <a:pt x="3508" y="3672"/>
                        <a:pt x="3843" y="3051"/>
                        <a:pt x="4028" y="2502"/>
                      </a:cubicBezTo>
                      <a:cubicBezTo>
                        <a:pt x="4213" y="1953"/>
                        <a:pt x="4223" y="1255"/>
                        <a:pt x="4221" y="845"/>
                      </a:cubicBezTo>
                      <a:cubicBezTo>
                        <a:pt x="4219" y="435"/>
                        <a:pt x="3981" y="0"/>
                        <a:pt x="4014" y="44"/>
                      </a:cubicBezTo>
                      <a:close/>
                    </a:path>
                  </a:pathLst>
                </a:custGeom>
                <a:solidFill>
                  <a:srgbClr val="4F81BD"/>
                </a:solidFill>
                <a:ln w="38100" cmpd="sng">
                  <a:solidFill>
                    <a:srgbClr val="F2F2F2"/>
                  </a:solidFill>
                  <a:prstDash val="solid"/>
                  <a:round/>
                  <a:headEnd/>
                  <a:tailEnd/>
                </a:ln>
                <a:effectLst>
                  <a:outerShdw dist="28398" dir="3806097" algn="ctr" rotWithShape="0">
                    <a:srgbClr val="243F60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32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632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6325" name="Picture 2" descr="C:\Users\user\Desktop\презентация\сити_конституция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1052513"/>
            <a:ext cx="3573463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6352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3" name="Содержимое 2"/>
          <p:cNvSpPr>
            <a:spLocks noGrp="1"/>
          </p:cNvSpPr>
          <p:nvPr>
            <p:ph idx="4294967295"/>
          </p:nvPr>
        </p:nvSpPr>
        <p:spPr>
          <a:xfrm>
            <a:off x="0" y="1412875"/>
            <a:ext cx="9144000" cy="5256213"/>
          </a:xfrm>
        </p:spPr>
        <p:txBody>
          <a:bodyPr/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b="1" dirty="0">
                <a:ln w="50800"/>
                <a:solidFill>
                  <a:schemeClr val="accent6">
                    <a:lumMod val="50000"/>
                  </a:schemeClr>
                </a:solidFill>
                <a:latin typeface="Sylfaen" pitchFamily="18" charset="0"/>
              </a:rPr>
              <a:t>1872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2400" b="1" dirty="0" smtClean="0">
                <a:ln w="50800"/>
                <a:solidFill>
                  <a:srgbClr val="4A452A"/>
                </a:solidFill>
                <a:latin typeface="Sylfaen" pitchFamily="18" charset="0"/>
              </a:rPr>
              <a:t>Первый </a:t>
            </a:r>
            <a:r>
              <a:rPr lang="ru-RU" sz="2400" b="1" dirty="0">
                <a:ln w="50800"/>
                <a:solidFill>
                  <a:srgbClr val="4A452A"/>
                </a:solidFill>
                <a:latin typeface="Sylfaen" pitchFamily="18" charset="0"/>
              </a:rPr>
              <a:t>национальный парк – </a:t>
            </a:r>
            <a:r>
              <a:rPr lang="ru-RU" sz="2400" b="1" dirty="0" err="1">
                <a:ln w="50800"/>
                <a:solidFill>
                  <a:srgbClr val="4A452A"/>
                </a:solidFill>
                <a:latin typeface="Sylfaen" pitchFamily="18" charset="0"/>
              </a:rPr>
              <a:t>Йеллоустонский</a:t>
            </a:r>
            <a:r>
              <a:rPr lang="ru-RU" sz="2400" b="1" dirty="0">
                <a:ln w="50800"/>
                <a:solidFill>
                  <a:srgbClr val="4A452A"/>
                </a:solidFill>
                <a:latin typeface="Sylfaen" pitchFamily="18" charset="0"/>
              </a:rPr>
              <a:t> – </a:t>
            </a:r>
            <a:r>
              <a:rPr lang="ru-RU" sz="2400" b="1" dirty="0" smtClean="0">
                <a:ln w="50800"/>
                <a:solidFill>
                  <a:srgbClr val="4A452A"/>
                </a:solidFill>
                <a:latin typeface="Sylfaen" pitchFamily="18" charset="0"/>
              </a:rPr>
              <a:t>США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b="1" dirty="0" smtClean="0">
                <a:ln w="50800"/>
                <a:solidFill>
                  <a:schemeClr val="accent6">
                    <a:lumMod val="50000"/>
                  </a:schemeClr>
                </a:solidFill>
                <a:latin typeface="Sylfaen" pitchFamily="18" charset="0"/>
              </a:rPr>
              <a:t>1909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2400" b="1" dirty="0" smtClean="0">
                <a:ln w="50800"/>
                <a:solidFill>
                  <a:srgbClr val="4A452A"/>
                </a:solidFill>
                <a:latin typeface="Sylfaen" pitchFamily="18" charset="0"/>
              </a:rPr>
              <a:t>Созданы </a:t>
            </a:r>
            <a:r>
              <a:rPr lang="ru-RU" sz="2400" b="1" dirty="0">
                <a:ln w="50800"/>
                <a:solidFill>
                  <a:srgbClr val="4A452A"/>
                </a:solidFill>
                <a:latin typeface="Sylfaen" pitchFamily="18" charset="0"/>
              </a:rPr>
              <a:t>первые 9 НП в Европе (Швеция) </a:t>
            </a:r>
            <a:endParaRPr lang="ru-RU" sz="2400" b="1" dirty="0" smtClean="0">
              <a:ln w="50800"/>
              <a:solidFill>
                <a:srgbClr val="4A452A"/>
              </a:solidFill>
              <a:latin typeface="Sylfaen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b="1" dirty="0">
                <a:ln w="50800"/>
                <a:solidFill>
                  <a:schemeClr val="accent6">
                    <a:lumMod val="50000"/>
                  </a:schemeClr>
                </a:solidFill>
                <a:latin typeface="Sylfaen" pitchFamily="18" charset="0"/>
              </a:rPr>
              <a:t>1916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2400" b="1" dirty="0" smtClean="0">
                <a:ln w="50800"/>
                <a:solidFill>
                  <a:srgbClr val="4A452A"/>
                </a:solidFill>
                <a:latin typeface="Sylfaen" pitchFamily="18" charset="0"/>
              </a:rPr>
              <a:t>Создана </a:t>
            </a:r>
            <a:r>
              <a:rPr lang="ru-RU" sz="2400" b="1" dirty="0">
                <a:ln w="50800"/>
                <a:solidFill>
                  <a:srgbClr val="4A452A"/>
                </a:solidFill>
                <a:latin typeface="Sylfaen" pitchFamily="18" charset="0"/>
              </a:rPr>
              <a:t>Служба НП США </a:t>
            </a:r>
            <a:endParaRPr lang="ru-RU" sz="2400" b="1" dirty="0" smtClean="0">
              <a:ln w="50800"/>
              <a:solidFill>
                <a:srgbClr val="4A452A"/>
              </a:solidFill>
              <a:latin typeface="Sylfaen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b="1" dirty="0" smtClean="0">
                <a:ln w="50800"/>
                <a:solidFill>
                  <a:schemeClr val="accent6">
                    <a:lumMod val="50000"/>
                  </a:schemeClr>
                </a:solidFill>
                <a:latin typeface="Sylfaen" pitchFamily="18" charset="0"/>
              </a:rPr>
              <a:t>декабрь 1916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2400" b="1" dirty="0" smtClean="0">
                <a:ln w="50800"/>
                <a:solidFill>
                  <a:srgbClr val="4A452A"/>
                </a:solidFill>
                <a:latin typeface="Sylfaen" pitchFamily="18" charset="0"/>
              </a:rPr>
              <a:t>Первый </a:t>
            </a:r>
            <a:r>
              <a:rPr lang="ru-RU" sz="2400" b="1" dirty="0">
                <a:ln w="50800"/>
                <a:solidFill>
                  <a:srgbClr val="4A452A"/>
                </a:solidFill>
                <a:latin typeface="Sylfaen" pitchFamily="18" charset="0"/>
              </a:rPr>
              <a:t>российский государственный заповедник – </a:t>
            </a:r>
            <a:endParaRPr lang="ru-RU" sz="2400" b="1" dirty="0" smtClean="0">
              <a:ln w="50800"/>
              <a:solidFill>
                <a:srgbClr val="4A452A"/>
              </a:solidFill>
              <a:latin typeface="Sylfaen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2400" b="1" dirty="0" err="1" smtClean="0">
                <a:ln w="50800"/>
                <a:solidFill>
                  <a:srgbClr val="4A452A"/>
                </a:solidFill>
                <a:latin typeface="Sylfaen" pitchFamily="18" charset="0"/>
              </a:rPr>
              <a:t>Баргузинский</a:t>
            </a:r>
            <a:endParaRPr lang="ru-RU" sz="2400" b="1" dirty="0">
              <a:ln w="50800"/>
              <a:solidFill>
                <a:srgbClr val="4A452A"/>
              </a:solidFill>
              <a:latin typeface="Sylfaen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b="1" dirty="0" smtClean="0">
                <a:ln w="50800"/>
                <a:solidFill>
                  <a:schemeClr val="accent6">
                    <a:lumMod val="50000"/>
                  </a:schemeClr>
                </a:solidFill>
                <a:latin typeface="Sylfaen" pitchFamily="18" charset="0"/>
              </a:rPr>
              <a:t>1917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2400" b="1" dirty="0" smtClean="0">
                <a:ln w="50800"/>
                <a:solidFill>
                  <a:srgbClr val="4A452A"/>
                </a:solidFill>
                <a:latin typeface="Sylfaen" pitchFamily="18" charset="0"/>
              </a:rPr>
              <a:t>Проект </a:t>
            </a:r>
            <a:r>
              <a:rPr lang="ru-RU" sz="2400" b="1" dirty="0">
                <a:ln w="50800"/>
                <a:solidFill>
                  <a:srgbClr val="4A452A"/>
                </a:solidFill>
                <a:latin typeface="Sylfaen" pitchFamily="18" charset="0"/>
              </a:rPr>
              <a:t>географической сети заповедников </a:t>
            </a:r>
            <a:r>
              <a:rPr lang="ru-RU" sz="2400" b="1" dirty="0" smtClean="0">
                <a:ln w="50800"/>
                <a:solidFill>
                  <a:srgbClr val="4A452A"/>
                </a:solidFill>
                <a:latin typeface="Sylfaen" pitchFamily="18" charset="0"/>
              </a:rPr>
              <a:t>России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2800" b="1" dirty="0" smtClean="0">
                <a:ln w="50800"/>
                <a:solidFill>
                  <a:srgbClr val="4A452A"/>
                </a:solidFill>
                <a:latin typeface="Sylfaen" pitchFamily="18" charset="0"/>
              </a:rPr>
              <a:t>(второй </a:t>
            </a:r>
            <a:r>
              <a:rPr lang="ru-RU" sz="2800" b="1" dirty="0">
                <a:ln w="50800"/>
                <a:solidFill>
                  <a:srgbClr val="4A452A"/>
                </a:solidFill>
                <a:latin typeface="Sylfaen" pitchFamily="18" charset="0"/>
              </a:rPr>
              <a:t>проект - 1969)</a:t>
            </a:r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179388" y="44450"/>
            <a:ext cx="8424862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984807"/>
                </a:solidFill>
                <a:latin typeface="Sylfaen" pitchFamily="18" charset="0"/>
              </a:rPr>
              <a:t>Столбовые вехи </a:t>
            </a:r>
          </a:p>
          <a:p>
            <a:pPr algn="ctr"/>
            <a:r>
              <a:rPr lang="ru-RU" sz="3600" b="1">
                <a:solidFill>
                  <a:srgbClr val="984807"/>
                </a:solidFill>
                <a:latin typeface="Sylfaen" pitchFamily="18" charset="0"/>
              </a:rPr>
              <a:t>заповедной истории</a:t>
            </a:r>
            <a:r>
              <a:rPr lang="ru-RU" sz="3200" b="1">
                <a:solidFill>
                  <a:srgbClr val="984807"/>
                </a:solidFill>
                <a:latin typeface="Sylfaen" pitchFamily="18" charset="0"/>
              </a:rPr>
              <a:t/>
            </a:r>
            <a:br>
              <a:rPr lang="ru-RU" sz="3200" b="1">
                <a:solidFill>
                  <a:srgbClr val="984807"/>
                </a:solidFill>
                <a:latin typeface="Sylfaen" pitchFamily="18" charset="0"/>
              </a:rPr>
            </a:br>
            <a:endParaRPr lang="ru-RU" sz="3200" b="1">
              <a:solidFill>
                <a:srgbClr val="984807"/>
              </a:solidFill>
              <a:latin typeface="Sylfaen" pitchFamily="18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7" name="Picture 1" descr="Z:\фото браконьерства\f0-13218147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88" y="762000"/>
            <a:ext cx="9105900" cy="607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2" descr="C:\Users\user\Desktop\презентация\0001-001-KHimija-i-problemy-okhrany-okruzhajuschej-sred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63875" y="1600200"/>
            <a:ext cx="3016250" cy="4525963"/>
          </a:xfr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9" name="Picture 2" descr="C:\Users\user\Desktop\презентация\e1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2686050"/>
            <a:ext cx="5351463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3" descr="C:\Users\user\Desktop\презентация\P106004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1949450"/>
            <a:ext cx="4824412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4" descr="C:\Users\user\Desktop\презентация\94-1u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6100" y="549275"/>
            <a:ext cx="4281488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43" name="TextBox 3"/>
          <p:cNvSpPr txBox="1">
            <a:spLocks noChangeArrowheads="1"/>
          </p:cNvSpPr>
          <p:nvPr/>
        </p:nvSpPr>
        <p:spPr bwMode="auto">
          <a:xfrm>
            <a:off x="1763713" y="1268413"/>
            <a:ext cx="1520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Начни с себя!</a:t>
            </a:r>
          </a:p>
        </p:txBody>
      </p:sp>
      <p:pic>
        <p:nvPicPr>
          <p:cNvPr id="61444" name="Picture 2" descr="C:\Users\user\Desktop\презентация\XRbId8NopH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196975"/>
            <a:ext cx="77914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 descr="Z:\фото браконьерства\yzOT5nF5cN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" y="0"/>
            <a:ext cx="9159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6352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6" descr="буклет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9525" y="1022350"/>
            <a:ext cx="9144000" cy="5835650"/>
          </a:xfr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6352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1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096963"/>
          </a:xfrm>
        </p:spPr>
        <p:txBody>
          <a:bodyPr/>
          <a:lstStyle/>
          <a:p>
            <a:r>
              <a:rPr lang="ru-RU" sz="3000" smtClean="0"/>
              <a:t>В годы Великой Отечественной войны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68413"/>
            <a:ext cx="9396413" cy="4827587"/>
          </a:xfrm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ни один заповедник не был закрыт, сеть продолжала расширяться. В 1943 г. были организованы заповедники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«Предуралье» и «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Кунгурская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ледяная пещера», сразу после окончания войны — пять заповедников в Московской области,</a:t>
            </a:r>
          </a:p>
          <a:p>
            <a:pPr>
              <a:defRPr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«Висим» и «Денежкин Камень» на Урале и др.</a:t>
            </a:r>
          </a:p>
          <a:p>
            <a:pPr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заповедные леса не использовались в хозяйственных целях, Охрана заповедников оставалась на прежнем уровне, 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6352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5" name="Заголовок 1"/>
          <p:cNvSpPr>
            <a:spLocks noGrp="1"/>
          </p:cNvSpPr>
          <p:nvPr>
            <p:ph type="title"/>
          </p:nvPr>
        </p:nvSpPr>
        <p:spPr>
          <a:xfrm>
            <a:off x="468313" y="15875"/>
            <a:ext cx="8385175" cy="1096963"/>
          </a:xfrm>
        </p:spPr>
        <p:txBody>
          <a:bodyPr/>
          <a:lstStyle/>
          <a:p>
            <a:r>
              <a:rPr lang="ru-RU" smtClean="0"/>
              <a:t>Ресурсы ООПТ</a:t>
            </a:r>
          </a:p>
        </p:txBody>
      </p:sp>
      <p:sp>
        <p:nvSpPr>
          <p:cNvPr id="23556" name="Содержимое 2"/>
          <p:cNvSpPr>
            <a:spLocks noGrp="1"/>
          </p:cNvSpPr>
          <p:nvPr>
            <p:ph idx="1"/>
          </p:nvPr>
        </p:nvSpPr>
        <p:spPr>
          <a:xfrm>
            <a:off x="0" y="765175"/>
            <a:ext cx="8845550" cy="5732463"/>
          </a:xfrm>
        </p:spPr>
        <p:txBody>
          <a:bodyPr/>
          <a:lstStyle/>
          <a:p>
            <a:r>
              <a:rPr lang="ru-RU" sz="1600" b="1" u="sng" smtClean="0"/>
              <a:t>биосферный</a:t>
            </a:r>
            <a:r>
              <a:rPr lang="ru-RU" sz="1600" b="1" smtClean="0"/>
              <a:t>: сохранившиеся естественные экосистемы на территориях большого масштаба как важнейший механизм поддержания  устойчивости биосферы всей планеты, стабилизации климата, обеспечения экологического баланса в регионах, </a:t>
            </a:r>
          </a:p>
          <a:p>
            <a:r>
              <a:rPr lang="ru-RU" sz="1600" b="1" u="sng" smtClean="0"/>
              <a:t>научный</a:t>
            </a:r>
            <a:r>
              <a:rPr lang="ru-RU" sz="1600" b="1" smtClean="0"/>
              <a:t>: разнообразие экосистем и их компонентов как объектов фундаментальных исследований и мониторинга; теория российского заповедного дела, разработанная  отечественными экологами и получившая мировое признание; </a:t>
            </a:r>
          </a:p>
          <a:p>
            <a:r>
              <a:rPr lang="ru-RU" sz="1600" b="1" u="sng" smtClean="0"/>
              <a:t>эколого-просветительский</a:t>
            </a:r>
            <a:r>
              <a:rPr lang="ru-RU" sz="1600" b="1" smtClean="0"/>
              <a:t>: информация о природе, природопользовании, природных и культурных ландшафтах, оказавших влияние на формирование нации, а также опыт эффективного экологического просвещения и патриотического воспитания населения, в первую очередь детей и молодежи, а также содействия реализации моделей устойчивого жизнеобеспечения местного сельского населения;</a:t>
            </a:r>
          </a:p>
          <a:p>
            <a:r>
              <a:rPr lang="ru-RU" sz="1600" b="1" u="sng" smtClean="0"/>
              <a:t>рекреационный и туристический</a:t>
            </a:r>
            <a:r>
              <a:rPr lang="ru-RU" sz="1600" b="1" smtClean="0"/>
              <a:t>: наличие привлекательных природных и историко-культурных объектов, определенный успешный опыт в развитии познавательного туризма и организованной, регулируемой рекреации без ущерба для охраняемых экосистем и ландшафтов;</a:t>
            </a:r>
          </a:p>
          <a:p>
            <a:r>
              <a:rPr lang="ru-RU" sz="1600" b="1" u="sng" smtClean="0"/>
              <a:t>эстетический и духовный ресурс</a:t>
            </a:r>
            <a:r>
              <a:rPr lang="ru-RU" sz="1600" b="1" smtClean="0"/>
              <a:t>: красота первозданной природы,  культурных ландшафтов и возможность приобщения к ним граждан страны, что особенно важно в условиях роста урбанизации и возрастающего дефицита общения человека с природой; </a:t>
            </a:r>
          </a:p>
          <a:p>
            <a:endParaRPr lang="ru-RU" smtClean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65723" y="260648"/>
            <a:ext cx="9019294" cy="7920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7030A0"/>
                </a:solidFill>
              </a:rPr>
              <a:t>С 1992 года в РОССИИ площадь федеральных ООПТ увеличена на 80%</a:t>
            </a:r>
          </a:p>
        </p:txBody>
      </p:sp>
      <p:sp>
        <p:nvSpPr>
          <p:cNvPr id="2" name="Прямоугольник 2"/>
          <p:cNvSpPr/>
          <p:nvPr/>
        </p:nvSpPr>
        <p:spPr>
          <a:xfrm>
            <a:off x="40107" y="1277355"/>
            <a:ext cx="5503962" cy="126978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" name="Picture 7" descr="D:\System\Downloads\Постановление Земля леопарда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91125" y="1266825"/>
            <a:ext cx="3952875" cy="559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4586" name="Rectangle 17"/>
          <p:cNvSpPr>
            <a:spLocks noChangeArrowheads="1"/>
          </p:cNvSpPr>
          <p:nvPr/>
        </p:nvSpPr>
        <p:spPr bwMode="auto">
          <a:xfrm>
            <a:off x="0" y="1341438"/>
            <a:ext cx="6858000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u="sng">
                <a:solidFill>
                  <a:srgbClr val="CC3300"/>
                </a:solidFill>
              </a:rPr>
              <a:t>созданы:</a:t>
            </a:r>
            <a:r>
              <a:rPr lang="ru-RU">
                <a:solidFill>
                  <a:srgbClr val="CC3300"/>
                </a:solidFill>
              </a:rPr>
              <a:t> </a:t>
            </a:r>
          </a:p>
          <a:p>
            <a:r>
              <a:rPr lang="ru-RU" b="1">
                <a:solidFill>
                  <a:srgbClr val="CC3300"/>
                </a:solidFill>
              </a:rPr>
              <a:t>28 </a:t>
            </a:r>
            <a:r>
              <a:rPr lang="ru-RU">
                <a:solidFill>
                  <a:srgbClr val="CC3300"/>
                </a:solidFill>
              </a:rPr>
              <a:t>заповедников,  </a:t>
            </a:r>
          </a:p>
          <a:p>
            <a:r>
              <a:rPr lang="ru-RU" b="1">
                <a:solidFill>
                  <a:srgbClr val="CC3300"/>
                </a:solidFill>
              </a:rPr>
              <a:t>25</a:t>
            </a:r>
            <a:r>
              <a:rPr lang="ru-RU">
                <a:solidFill>
                  <a:srgbClr val="CC3300"/>
                </a:solidFill>
              </a:rPr>
              <a:t> национальных парков, </a:t>
            </a:r>
          </a:p>
          <a:p>
            <a:r>
              <a:rPr lang="ru-RU" b="1">
                <a:solidFill>
                  <a:srgbClr val="CC3300"/>
                </a:solidFill>
              </a:rPr>
              <a:t>9</a:t>
            </a:r>
            <a:r>
              <a:rPr lang="ru-RU">
                <a:solidFill>
                  <a:srgbClr val="CC3300"/>
                </a:solidFill>
              </a:rPr>
              <a:t> федеральных заказников  </a:t>
            </a:r>
          </a:p>
          <a:p>
            <a:pPr>
              <a:spcBef>
                <a:spcPct val="50000"/>
              </a:spcBef>
            </a:pPr>
            <a:endParaRPr lang="ru-RU">
              <a:solidFill>
                <a:srgbClr val="CC33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5" name="Прямая соединительная линия 7"/>
          <p:cNvCxnSpPr/>
          <p:nvPr/>
        </p:nvCxnSpPr>
        <p:spPr>
          <a:xfrm>
            <a:off x="2771775" y="1412875"/>
            <a:ext cx="0" cy="115093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8" name="Rectangle 19"/>
          <p:cNvSpPr>
            <a:spLocks noChangeArrowheads="1"/>
          </p:cNvSpPr>
          <p:nvPr/>
        </p:nvSpPr>
        <p:spPr bwMode="auto">
          <a:xfrm>
            <a:off x="2771775" y="1341438"/>
            <a:ext cx="2952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u="sng">
                <a:solidFill>
                  <a:srgbClr val="CC3300"/>
                </a:solidFill>
              </a:rPr>
              <a:t>расширены:</a:t>
            </a:r>
          </a:p>
          <a:p>
            <a:r>
              <a:rPr lang="ru-RU" b="1">
                <a:solidFill>
                  <a:srgbClr val="CC3300"/>
                </a:solidFill>
              </a:rPr>
              <a:t>26</a:t>
            </a:r>
            <a:r>
              <a:rPr lang="ru-RU">
                <a:solidFill>
                  <a:srgbClr val="CC3300"/>
                </a:solidFill>
              </a:rPr>
              <a:t> заповедников,  </a:t>
            </a:r>
          </a:p>
          <a:p>
            <a:r>
              <a:rPr lang="ru-RU" b="1">
                <a:solidFill>
                  <a:srgbClr val="CC3300"/>
                </a:solidFill>
              </a:rPr>
              <a:t>1</a:t>
            </a:r>
            <a:r>
              <a:rPr lang="ru-RU">
                <a:solidFill>
                  <a:srgbClr val="CC3300"/>
                </a:solidFill>
              </a:rPr>
              <a:t> национального парка </a:t>
            </a:r>
          </a:p>
          <a:p>
            <a:endParaRPr lang="ru-RU">
              <a:solidFill>
                <a:srgbClr val="CC3300"/>
              </a:solidFill>
            </a:endParaRPr>
          </a:p>
        </p:txBody>
      </p:sp>
      <p:pic>
        <p:nvPicPr>
          <p:cNvPr id="3097" name="Picture 25"/>
          <p:cNvPicPr>
            <a:picLocks noChangeAspect="1" noChangeArrowheads="1"/>
          </p:cNvPicPr>
          <p:nvPr/>
        </p:nvPicPr>
        <p:blipFill rotWithShape="1">
          <a:blip r:embed="rId5" cstate="print">
            <a:extLst/>
          </a:blip>
          <a:srcRect/>
          <a:stretch/>
        </p:blipFill>
        <p:spPr bwMode="auto">
          <a:xfrm>
            <a:off x="-235712" y="2958636"/>
            <a:ext cx="2933798" cy="1012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grpSp>
        <p:nvGrpSpPr>
          <p:cNvPr id="24590" name="Группа 1"/>
          <p:cNvGrpSpPr>
            <a:grpSpLocks/>
          </p:cNvGrpSpPr>
          <p:nvPr/>
        </p:nvGrpSpPr>
        <p:grpSpPr bwMode="auto">
          <a:xfrm>
            <a:off x="179388" y="3933825"/>
            <a:ext cx="3049587" cy="930275"/>
            <a:chOff x="2100699" y="3804745"/>
            <a:chExt cx="3049369" cy="929112"/>
          </a:xfrm>
        </p:grpSpPr>
        <p:pic>
          <p:nvPicPr>
            <p:cNvPr id="3099" name="Picture 27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/>
            </a:blip>
            <a:srcRect/>
            <a:stretch/>
          </p:blipFill>
          <p:spPr bwMode="auto">
            <a:xfrm>
              <a:off x="2100699" y="3804745"/>
              <a:ext cx="3049369" cy="9291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  <a:extLst/>
          </p:spPr>
        </p:pic>
        <p:pic>
          <p:nvPicPr>
            <p:cNvPr id="18" name="Picture 27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/>
            </a:blip>
            <a:srcRect/>
            <a:stretch/>
          </p:blipFill>
          <p:spPr bwMode="auto">
            <a:xfrm>
              <a:off x="2100700" y="3804745"/>
              <a:ext cx="958932" cy="36004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  <a:extLst/>
          </p:spPr>
        </p:pic>
      </p:grpSp>
      <p:pic>
        <p:nvPicPr>
          <p:cNvPr id="3098" name="Picture 26"/>
          <p:cNvPicPr>
            <a:picLocks noChangeAspect="1" noChangeArrowheads="1"/>
          </p:cNvPicPr>
          <p:nvPr/>
        </p:nvPicPr>
        <p:blipFill rotWithShape="1">
          <a:blip r:embed="rId8" cstate="print">
            <a:extLst/>
          </a:blip>
          <a:srcRect/>
          <a:stretch/>
        </p:blipFill>
        <p:spPr bwMode="auto">
          <a:xfrm>
            <a:off x="286738" y="4887493"/>
            <a:ext cx="3024337" cy="1171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" name="Picture 2" descr="D:\System\Desktop\леопард 1081.jpg"/>
          <p:cNvPicPr>
            <a:picLocks noChangeAspect="1" noChangeArrowheads="1"/>
          </p:cNvPicPr>
          <p:nvPr/>
        </p:nvPicPr>
        <p:blipFill rotWithShape="1">
          <a:blip r:embed="rId9" cstate="print">
            <a:extLst/>
          </a:blip>
          <a:srcRect l="6923" r="13665"/>
          <a:stretch/>
        </p:blipFill>
        <p:spPr bwMode="auto">
          <a:xfrm>
            <a:off x="2898155" y="2616919"/>
            <a:ext cx="2953406" cy="28170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2" descr="Карта ГПЗ НП ФЗ для презентаций copy без Леопардового"/>
          <p:cNvPicPr>
            <a:picLocks noChangeAspect="1" noChangeArrowheads="1"/>
          </p:cNvPicPr>
          <p:nvPr/>
        </p:nvPicPr>
        <p:blipFill>
          <a:blip r:embed="rId4">
            <a:lum contrast="6000"/>
          </a:blip>
          <a:srcRect/>
          <a:stretch>
            <a:fillRect/>
          </a:stretch>
        </p:blipFill>
        <p:spPr bwMode="auto">
          <a:xfrm>
            <a:off x="395288" y="833438"/>
            <a:ext cx="8640762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</p:pic>
      <p:sp>
        <p:nvSpPr>
          <p:cNvPr id="25604" name="TextBox 34"/>
          <p:cNvSpPr txBox="1">
            <a:spLocks noChangeArrowheads="1"/>
          </p:cNvSpPr>
          <p:nvPr/>
        </p:nvSpPr>
        <p:spPr bwMode="auto">
          <a:xfrm>
            <a:off x="1042988" y="1624013"/>
            <a:ext cx="86518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"/>
              <a:t>Санкт-Петербург</a:t>
            </a:r>
          </a:p>
        </p:txBody>
      </p:sp>
      <p:sp>
        <p:nvSpPr>
          <p:cNvPr id="4" name="5-конечная звезда 3"/>
          <p:cNvSpPr/>
          <p:nvPr/>
        </p:nvSpPr>
        <p:spPr>
          <a:xfrm>
            <a:off x="1532423" y="1430792"/>
            <a:ext cx="252000" cy="252000"/>
          </a:xfrm>
          <a:prstGeom prst="star5">
            <a:avLst/>
          </a:prstGeom>
          <a:gradFill flip="none" rotWithShape="1">
            <a:gsLst>
              <a:gs pos="0">
                <a:srgbClr val="FFF200"/>
              </a:gs>
              <a:gs pos="18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dist="635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1979712" y="3609048"/>
            <a:ext cx="252000" cy="252000"/>
          </a:xfrm>
          <a:prstGeom prst="star5">
            <a:avLst/>
          </a:prstGeom>
          <a:gradFill flip="none" rotWithShape="1">
            <a:gsLst>
              <a:gs pos="0">
                <a:srgbClr val="FFF200"/>
              </a:gs>
              <a:gs pos="18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dist="635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2786032" y="3573016"/>
            <a:ext cx="252000" cy="252000"/>
          </a:xfrm>
          <a:prstGeom prst="star5">
            <a:avLst/>
          </a:prstGeom>
          <a:gradFill flip="none" rotWithShape="1">
            <a:gsLst>
              <a:gs pos="0">
                <a:srgbClr val="FFF200"/>
              </a:gs>
              <a:gs pos="18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dist="635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3388296" y="3987048"/>
            <a:ext cx="252000" cy="252000"/>
          </a:xfrm>
          <a:prstGeom prst="star5">
            <a:avLst/>
          </a:prstGeom>
          <a:gradFill flip="none" rotWithShape="1">
            <a:gsLst>
              <a:gs pos="0">
                <a:srgbClr val="FFF200"/>
              </a:gs>
              <a:gs pos="18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dist="635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5-конечная звезда 14"/>
          <p:cNvSpPr/>
          <p:nvPr/>
        </p:nvSpPr>
        <p:spPr>
          <a:xfrm>
            <a:off x="3640296" y="3861048"/>
            <a:ext cx="252000" cy="252000"/>
          </a:xfrm>
          <a:prstGeom prst="star5">
            <a:avLst/>
          </a:prstGeom>
          <a:gradFill flip="none" rotWithShape="1">
            <a:gsLst>
              <a:gs pos="0">
                <a:srgbClr val="FFF200"/>
              </a:gs>
              <a:gs pos="18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dist="635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5-конечная звезда 15"/>
          <p:cNvSpPr/>
          <p:nvPr/>
        </p:nvSpPr>
        <p:spPr>
          <a:xfrm>
            <a:off x="5184096" y="4825162"/>
            <a:ext cx="252000" cy="252000"/>
          </a:xfrm>
          <a:prstGeom prst="star5">
            <a:avLst/>
          </a:prstGeom>
          <a:gradFill flip="none" rotWithShape="1">
            <a:gsLst>
              <a:gs pos="0">
                <a:srgbClr val="FFF200"/>
              </a:gs>
              <a:gs pos="18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dist="635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5-конечная звезда 16"/>
          <p:cNvSpPr/>
          <p:nvPr/>
        </p:nvSpPr>
        <p:spPr>
          <a:xfrm>
            <a:off x="8676456" y="3953710"/>
            <a:ext cx="252000" cy="252000"/>
          </a:xfrm>
          <a:prstGeom prst="star5">
            <a:avLst/>
          </a:prstGeom>
          <a:gradFill flip="none" rotWithShape="1">
            <a:gsLst>
              <a:gs pos="0">
                <a:srgbClr val="FFF200"/>
              </a:gs>
              <a:gs pos="18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dist="635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5-конечная звезда 17"/>
          <p:cNvSpPr/>
          <p:nvPr/>
        </p:nvSpPr>
        <p:spPr>
          <a:xfrm>
            <a:off x="6732240" y="3789040"/>
            <a:ext cx="252000" cy="252000"/>
          </a:xfrm>
          <a:prstGeom prst="star5">
            <a:avLst/>
          </a:prstGeom>
          <a:gradFill flip="none" rotWithShape="1">
            <a:gsLst>
              <a:gs pos="0">
                <a:srgbClr val="FFF200"/>
              </a:gs>
              <a:gs pos="18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dist="635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5-конечная звезда 18"/>
          <p:cNvSpPr/>
          <p:nvPr/>
        </p:nvSpPr>
        <p:spPr>
          <a:xfrm>
            <a:off x="7164288" y="1556792"/>
            <a:ext cx="252000" cy="252000"/>
          </a:xfrm>
          <a:prstGeom prst="star5">
            <a:avLst/>
          </a:prstGeom>
          <a:gradFill flip="none" rotWithShape="1">
            <a:gsLst>
              <a:gs pos="0">
                <a:srgbClr val="FFF200"/>
              </a:gs>
              <a:gs pos="18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dist="635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5-конечная звезда 19"/>
          <p:cNvSpPr/>
          <p:nvPr/>
        </p:nvSpPr>
        <p:spPr>
          <a:xfrm>
            <a:off x="1406423" y="3115883"/>
            <a:ext cx="252000" cy="252000"/>
          </a:xfrm>
          <a:prstGeom prst="star5">
            <a:avLst/>
          </a:prstGeom>
          <a:gradFill flip="none" rotWithShape="1">
            <a:gsLst>
              <a:gs pos="0">
                <a:srgbClr val="FFF200"/>
              </a:gs>
              <a:gs pos="18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dist="635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635" name="TextBox 4"/>
          <p:cNvSpPr txBox="1">
            <a:spLocks noChangeArrowheads="1"/>
          </p:cNvSpPr>
          <p:nvPr/>
        </p:nvSpPr>
        <p:spPr bwMode="auto">
          <a:xfrm>
            <a:off x="1385888" y="2155825"/>
            <a:ext cx="5746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/>
              <a:t>Москва</a:t>
            </a:r>
          </a:p>
        </p:txBody>
      </p:sp>
      <p:sp>
        <p:nvSpPr>
          <p:cNvPr id="22" name="5-конечная звезда 21"/>
          <p:cNvSpPr/>
          <p:nvPr/>
        </p:nvSpPr>
        <p:spPr>
          <a:xfrm>
            <a:off x="3187018" y="3960673"/>
            <a:ext cx="252000" cy="252000"/>
          </a:xfrm>
          <a:prstGeom prst="star5">
            <a:avLst/>
          </a:prstGeom>
          <a:gradFill flip="none" rotWithShape="1">
            <a:gsLst>
              <a:gs pos="0">
                <a:srgbClr val="FFF200"/>
              </a:gs>
              <a:gs pos="18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dist="635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5-конечная звезда 22"/>
          <p:cNvSpPr/>
          <p:nvPr/>
        </p:nvSpPr>
        <p:spPr>
          <a:xfrm>
            <a:off x="8244408" y="884674"/>
            <a:ext cx="252000" cy="2520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7000">
                <a:schemeClr val="accent4">
                  <a:lumMod val="20000"/>
                  <a:lumOff val="80000"/>
                </a:schemeClr>
              </a:gs>
              <a:gs pos="20000">
                <a:schemeClr val="accent4">
                  <a:lumMod val="60000"/>
                  <a:lumOff val="40000"/>
                </a:schemeClr>
              </a:gs>
              <a:gs pos="7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dist="635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5-конечная звезда 23"/>
          <p:cNvSpPr/>
          <p:nvPr/>
        </p:nvSpPr>
        <p:spPr>
          <a:xfrm>
            <a:off x="1727712" y="1430792"/>
            <a:ext cx="252000" cy="2520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7000">
                <a:schemeClr val="accent4">
                  <a:lumMod val="20000"/>
                  <a:lumOff val="80000"/>
                </a:schemeClr>
              </a:gs>
              <a:gs pos="20000">
                <a:schemeClr val="accent4">
                  <a:lumMod val="60000"/>
                  <a:lumOff val="40000"/>
                </a:schemeClr>
              </a:gs>
              <a:gs pos="7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dist="635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5-конечная звезда 24"/>
          <p:cNvSpPr/>
          <p:nvPr/>
        </p:nvSpPr>
        <p:spPr>
          <a:xfrm>
            <a:off x="2255719" y="1581600"/>
            <a:ext cx="252000" cy="2520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7000">
                <a:schemeClr val="accent4">
                  <a:lumMod val="20000"/>
                  <a:lumOff val="80000"/>
                </a:schemeClr>
              </a:gs>
              <a:gs pos="20000">
                <a:schemeClr val="accent4">
                  <a:lumMod val="60000"/>
                  <a:lumOff val="40000"/>
                </a:schemeClr>
              </a:gs>
              <a:gs pos="7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dist="635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5-конечная звезда 25"/>
          <p:cNvSpPr/>
          <p:nvPr/>
        </p:nvSpPr>
        <p:spPr>
          <a:xfrm>
            <a:off x="5453994" y="4844618"/>
            <a:ext cx="252000" cy="2520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7000">
                <a:schemeClr val="accent4">
                  <a:lumMod val="20000"/>
                  <a:lumOff val="80000"/>
                </a:schemeClr>
              </a:gs>
              <a:gs pos="20000">
                <a:schemeClr val="accent4">
                  <a:lumMod val="60000"/>
                  <a:lumOff val="40000"/>
                </a:schemeClr>
              </a:gs>
              <a:gs pos="7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dist="635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5-конечная звезда 26"/>
          <p:cNvSpPr/>
          <p:nvPr/>
        </p:nvSpPr>
        <p:spPr>
          <a:xfrm>
            <a:off x="2503291" y="1304792"/>
            <a:ext cx="252000" cy="2520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7000">
                <a:schemeClr val="accent4">
                  <a:lumMod val="20000"/>
                  <a:lumOff val="80000"/>
                </a:schemeClr>
              </a:gs>
              <a:gs pos="20000">
                <a:schemeClr val="accent4">
                  <a:lumMod val="60000"/>
                  <a:lumOff val="40000"/>
                </a:schemeClr>
              </a:gs>
              <a:gs pos="7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dist="635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5-конечная звезда 27"/>
          <p:cNvSpPr/>
          <p:nvPr/>
        </p:nvSpPr>
        <p:spPr>
          <a:xfrm>
            <a:off x="600866" y="3829326"/>
            <a:ext cx="252000" cy="2520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7000">
                <a:schemeClr val="accent4">
                  <a:lumMod val="20000"/>
                  <a:lumOff val="80000"/>
                </a:schemeClr>
              </a:gs>
              <a:gs pos="20000">
                <a:schemeClr val="accent4">
                  <a:lumMod val="60000"/>
                  <a:lumOff val="40000"/>
                </a:schemeClr>
              </a:gs>
              <a:gs pos="7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dist="635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5-конечная звезда 28"/>
          <p:cNvSpPr/>
          <p:nvPr/>
        </p:nvSpPr>
        <p:spPr>
          <a:xfrm>
            <a:off x="5995136" y="3960673"/>
            <a:ext cx="252000" cy="2520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7000">
                <a:schemeClr val="accent4">
                  <a:lumMod val="20000"/>
                  <a:lumOff val="80000"/>
                </a:schemeClr>
              </a:gs>
              <a:gs pos="20000">
                <a:schemeClr val="accent4">
                  <a:lumMod val="60000"/>
                  <a:lumOff val="40000"/>
                </a:schemeClr>
              </a:gs>
              <a:gs pos="7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dist="635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5-конечная звезда 29"/>
          <p:cNvSpPr/>
          <p:nvPr/>
        </p:nvSpPr>
        <p:spPr>
          <a:xfrm>
            <a:off x="6372200" y="3357048"/>
            <a:ext cx="252000" cy="2520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7000">
                <a:schemeClr val="accent4">
                  <a:lumMod val="20000"/>
                  <a:lumOff val="80000"/>
                </a:schemeClr>
              </a:gs>
              <a:gs pos="20000">
                <a:schemeClr val="accent4">
                  <a:lumMod val="60000"/>
                  <a:lumOff val="40000"/>
                </a:schemeClr>
              </a:gs>
              <a:gs pos="7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dist="635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5-конечная звезда 30"/>
          <p:cNvSpPr/>
          <p:nvPr/>
        </p:nvSpPr>
        <p:spPr>
          <a:xfrm>
            <a:off x="7287074" y="3807507"/>
            <a:ext cx="252000" cy="2520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7000">
                <a:schemeClr val="accent4">
                  <a:lumMod val="20000"/>
                  <a:lumOff val="80000"/>
                </a:schemeClr>
              </a:gs>
              <a:gs pos="20000">
                <a:schemeClr val="accent4">
                  <a:lumMod val="60000"/>
                  <a:lumOff val="40000"/>
                </a:schemeClr>
              </a:gs>
              <a:gs pos="7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dist="635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5-конечная звезда 31"/>
          <p:cNvSpPr/>
          <p:nvPr/>
        </p:nvSpPr>
        <p:spPr>
          <a:xfrm>
            <a:off x="2036264" y="2636912"/>
            <a:ext cx="252000" cy="2520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7000">
                <a:schemeClr val="accent4">
                  <a:lumMod val="20000"/>
                  <a:lumOff val="80000"/>
                </a:schemeClr>
              </a:gs>
              <a:gs pos="20000">
                <a:schemeClr val="accent4">
                  <a:lumMod val="60000"/>
                  <a:lumOff val="40000"/>
                </a:schemeClr>
              </a:gs>
              <a:gs pos="7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dist="635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5-конечная звезда 32"/>
          <p:cNvSpPr/>
          <p:nvPr/>
        </p:nvSpPr>
        <p:spPr>
          <a:xfrm>
            <a:off x="1015723" y="2060848"/>
            <a:ext cx="252000" cy="2520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7000">
                <a:schemeClr val="accent4">
                  <a:lumMod val="20000"/>
                  <a:lumOff val="80000"/>
                </a:schemeClr>
              </a:gs>
              <a:gs pos="20000">
                <a:schemeClr val="accent4">
                  <a:lumMod val="60000"/>
                  <a:lumOff val="40000"/>
                </a:schemeClr>
              </a:gs>
              <a:gs pos="7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dist="635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672" name="TextBox 33"/>
          <p:cNvSpPr txBox="1">
            <a:spLocks noChangeArrowheads="1"/>
          </p:cNvSpPr>
          <p:nvPr/>
        </p:nvSpPr>
        <p:spPr bwMode="auto">
          <a:xfrm>
            <a:off x="827088" y="2255838"/>
            <a:ext cx="57626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"/>
              <a:t>Брянск</a:t>
            </a:r>
          </a:p>
        </p:txBody>
      </p:sp>
      <p:sp>
        <p:nvSpPr>
          <p:cNvPr id="25673" name="TextBox 35"/>
          <p:cNvSpPr txBox="1">
            <a:spLocks noChangeArrowheads="1"/>
          </p:cNvSpPr>
          <p:nvPr/>
        </p:nvSpPr>
        <p:spPr bwMode="auto">
          <a:xfrm>
            <a:off x="2311400" y="1824038"/>
            <a:ext cx="700088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"/>
              <a:t>Архангельск</a:t>
            </a:r>
          </a:p>
        </p:txBody>
      </p:sp>
      <p:sp>
        <p:nvSpPr>
          <p:cNvPr id="37" name="5-конечная звезда 36"/>
          <p:cNvSpPr/>
          <p:nvPr/>
        </p:nvSpPr>
        <p:spPr>
          <a:xfrm>
            <a:off x="1655704" y="2886537"/>
            <a:ext cx="252000" cy="2520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7000">
                <a:schemeClr val="accent4">
                  <a:lumMod val="20000"/>
                  <a:lumOff val="80000"/>
                </a:schemeClr>
              </a:gs>
              <a:gs pos="20000">
                <a:schemeClr val="accent4">
                  <a:lumMod val="60000"/>
                  <a:lumOff val="40000"/>
                </a:schemeClr>
              </a:gs>
              <a:gs pos="7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dist="635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677" name="TextBox 37"/>
          <p:cNvSpPr txBox="1">
            <a:spLocks noChangeArrowheads="1"/>
          </p:cNvSpPr>
          <p:nvPr/>
        </p:nvSpPr>
        <p:spPr bwMode="auto">
          <a:xfrm>
            <a:off x="1708150" y="3116263"/>
            <a:ext cx="5762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"/>
              <a:t>Самара</a:t>
            </a:r>
          </a:p>
        </p:txBody>
      </p:sp>
      <p:sp>
        <p:nvSpPr>
          <p:cNvPr id="39" name="5-конечная звезда 38"/>
          <p:cNvSpPr/>
          <p:nvPr/>
        </p:nvSpPr>
        <p:spPr>
          <a:xfrm>
            <a:off x="2185416" y="3231048"/>
            <a:ext cx="252000" cy="2520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7000">
                <a:schemeClr val="accent4">
                  <a:lumMod val="20000"/>
                  <a:lumOff val="80000"/>
                </a:schemeClr>
              </a:gs>
              <a:gs pos="20000">
                <a:schemeClr val="accent4">
                  <a:lumMod val="60000"/>
                  <a:lumOff val="40000"/>
                </a:schemeClr>
              </a:gs>
              <a:gs pos="7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dist="635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" name="5-конечная звезда 39"/>
          <p:cNvSpPr/>
          <p:nvPr/>
        </p:nvSpPr>
        <p:spPr>
          <a:xfrm>
            <a:off x="2483768" y="3525507"/>
            <a:ext cx="252000" cy="2520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7000">
                <a:schemeClr val="accent4">
                  <a:lumMod val="20000"/>
                  <a:lumOff val="80000"/>
                </a:schemeClr>
              </a:gs>
              <a:gs pos="20000">
                <a:schemeClr val="accent4">
                  <a:lumMod val="60000"/>
                  <a:lumOff val="40000"/>
                </a:schemeClr>
              </a:gs>
              <a:gs pos="7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dist="635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" name="5-конечная звезда 40"/>
          <p:cNvSpPr/>
          <p:nvPr/>
        </p:nvSpPr>
        <p:spPr>
          <a:xfrm>
            <a:off x="6660232" y="3927426"/>
            <a:ext cx="252000" cy="2520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7000">
                <a:schemeClr val="accent4">
                  <a:lumMod val="20000"/>
                  <a:lumOff val="80000"/>
                </a:schemeClr>
              </a:gs>
              <a:gs pos="20000">
                <a:schemeClr val="accent4">
                  <a:lumMod val="60000"/>
                  <a:lumOff val="40000"/>
                </a:schemeClr>
              </a:gs>
              <a:gs pos="7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dist="635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" name="5-конечная звезда 41"/>
          <p:cNvSpPr/>
          <p:nvPr/>
        </p:nvSpPr>
        <p:spPr>
          <a:xfrm>
            <a:off x="2296695" y="2476746"/>
            <a:ext cx="252000" cy="2520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7000">
                <a:schemeClr val="accent4">
                  <a:lumMod val="20000"/>
                  <a:lumOff val="80000"/>
                </a:schemeClr>
              </a:gs>
              <a:gs pos="20000">
                <a:schemeClr val="accent4">
                  <a:lumMod val="60000"/>
                  <a:lumOff val="40000"/>
                </a:schemeClr>
              </a:gs>
              <a:gs pos="7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dist="635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690" name="TextBox 42"/>
          <p:cNvSpPr txBox="1">
            <a:spLocks noChangeArrowheads="1"/>
          </p:cNvSpPr>
          <p:nvPr/>
        </p:nvSpPr>
        <p:spPr bwMode="auto">
          <a:xfrm>
            <a:off x="2433638" y="2373313"/>
            <a:ext cx="700087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"/>
              <a:t>Сыктывкар</a:t>
            </a:r>
          </a:p>
        </p:txBody>
      </p:sp>
      <p:sp>
        <p:nvSpPr>
          <p:cNvPr id="25691" name="TextBox 43"/>
          <p:cNvSpPr txBox="1">
            <a:spLocks noChangeArrowheads="1"/>
          </p:cNvSpPr>
          <p:nvPr/>
        </p:nvSpPr>
        <p:spPr bwMode="auto">
          <a:xfrm>
            <a:off x="2516188" y="3211513"/>
            <a:ext cx="6985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"/>
              <a:t>Екатеринбург</a:t>
            </a:r>
          </a:p>
        </p:txBody>
      </p:sp>
      <p:sp>
        <p:nvSpPr>
          <p:cNvPr id="25692" name="TextBox 44"/>
          <p:cNvSpPr txBox="1">
            <a:spLocks noChangeArrowheads="1"/>
          </p:cNvSpPr>
          <p:nvPr/>
        </p:nvSpPr>
        <p:spPr bwMode="auto">
          <a:xfrm>
            <a:off x="2814638" y="3424238"/>
            <a:ext cx="70008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"/>
              <a:t>Тюмень</a:t>
            </a:r>
          </a:p>
        </p:txBody>
      </p:sp>
      <p:sp>
        <p:nvSpPr>
          <p:cNvPr id="25693" name="TextBox 45"/>
          <p:cNvSpPr txBox="1">
            <a:spLocks noChangeArrowheads="1"/>
          </p:cNvSpPr>
          <p:nvPr/>
        </p:nvSpPr>
        <p:spPr bwMode="auto">
          <a:xfrm>
            <a:off x="3184525" y="3159125"/>
            <a:ext cx="74771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"/>
              <a:t>Ханты-Мансийск</a:t>
            </a:r>
          </a:p>
        </p:txBody>
      </p:sp>
      <p:sp>
        <p:nvSpPr>
          <p:cNvPr id="25694" name="TextBox 46"/>
          <p:cNvSpPr txBox="1">
            <a:spLocks noChangeArrowheads="1"/>
          </p:cNvSpPr>
          <p:nvPr/>
        </p:nvSpPr>
        <p:spPr bwMode="auto">
          <a:xfrm>
            <a:off x="3457575" y="2449513"/>
            <a:ext cx="747713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"/>
              <a:t>Салехард</a:t>
            </a:r>
          </a:p>
        </p:txBody>
      </p:sp>
      <p:sp>
        <p:nvSpPr>
          <p:cNvPr id="48" name="5-конечная звезда 47"/>
          <p:cNvSpPr/>
          <p:nvPr/>
        </p:nvSpPr>
        <p:spPr>
          <a:xfrm>
            <a:off x="3621248" y="4528826"/>
            <a:ext cx="252000" cy="2520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7000">
                <a:schemeClr val="accent4">
                  <a:lumMod val="20000"/>
                  <a:lumOff val="80000"/>
                </a:schemeClr>
              </a:gs>
              <a:gs pos="20000">
                <a:schemeClr val="accent4">
                  <a:lumMod val="60000"/>
                  <a:lumOff val="40000"/>
                </a:schemeClr>
              </a:gs>
              <a:gs pos="7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dist="635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" name="5-конечная звезда 48"/>
          <p:cNvSpPr/>
          <p:nvPr/>
        </p:nvSpPr>
        <p:spPr>
          <a:xfrm>
            <a:off x="3771577" y="4239048"/>
            <a:ext cx="252000" cy="2520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7000">
                <a:schemeClr val="accent4">
                  <a:lumMod val="20000"/>
                  <a:lumOff val="80000"/>
                </a:schemeClr>
              </a:gs>
              <a:gs pos="20000">
                <a:schemeClr val="accent4">
                  <a:lumMod val="60000"/>
                  <a:lumOff val="40000"/>
                </a:schemeClr>
              </a:gs>
              <a:gs pos="7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dist="635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0" name="5-конечная звезда 49"/>
          <p:cNvSpPr/>
          <p:nvPr/>
        </p:nvSpPr>
        <p:spPr>
          <a:xfrm>
            <a:off x="7740352" y="1464459"/>
            <a:ext cx="252000" cy="2520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7000">
                <a:schemeClr val="accent4">
                  <a:lumMod val="20000"/>
                  <a:lumOff val="80000"/>
                </a:schemeClr>
              </a:gs>
              <a:gs pos="20000">
                <a:schemeClr val="accent4">
                  <a:lumMod val="60000"/>
                  <a:lumOff val="40000"/>
                </a:schemeClr>
              </a:gs>
              <a:gs pos="7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dist="635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5" name="5-конечная звезда 50"/>
          <p:cNvGrpSpPr>
            <a:grpSpLocks/>
          </p:cNvGrpSpPr>
          <p:nvPr/>
        </p:nvGrpSpPr>
        <p:grpSpPr bwMode="auto">
          <a:xfrm>
            <a:off x="7620000" y="4687888"/>
            <a:ext cx="255588" cy="261937"/>
            <a:chOff x="4800" y="2953"/>
            <a:chExt cx="161" cy="165"/>
          </a:xfrm>
        </p:grpSpPr>
        <p:pic>
          <p:nvPicPr>
            <p:cNvPr id="25794" name="5-конечная звезда 50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00" y="2953"/>
              <a:ext cx="161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algn="ctr" rotWithShape="0">
                <a:srgbClr val="000000"/>
              </a:outerShdw>
            </a:effectLst>
          </p:spPr>
        </p:pic>
        <p:sp>
          <p:nvSpPr>
            <p:cNvPr id="25795" name="Text Box 105"/>
            <p:cNvSpPr txBox="1">
              <a:spLocks noChangeArrowheads="1"/>
            </p:cNvSpPr>
            <p:nvPr/>
          </p:nvSpPr>
          <p:spPr bwMode="auto">
            <a:xfrm>
              <a:off x="4849" y="3015"/>
              <a:ext cx="60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algn="ctr" rotWithShape="0">
                <a:srgbClr val="000000"/>
              </a:outerShdw>
            </a:effectLst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1" name="Ромб 20"/>
          <p:cNvSpPr/>
          <p:nvPr/>
        </p:nvSpPr>
        <p:spPr>
          <a:xfrm>
            <a:off x="7693972" y="4896438"/>
            <a:ext cx="252000" cy="252000"/>
          </a:xfrm>
          <a:prstGeom prst="diamond">
            <a:avLst/>
          </a:prstGeom>
          <a:gradFill>
            <a:gsLst>
              <a:gs pos="0">
                <a:srgbClr val="FFFF99"/>
              </a:gs>
              <a:gs pos="30000">
                <a:srgbClr val="FF6600"/>
              </a:gs>
              <a:gs pos="63000">
                <a:srgbClr val="FF0000"/>
              </a:gs>
              <a:gs pos="89000">
                <a:srgbClr val="C00000"/>
              </a:gs>
            </a:gsLst>
            <a:path path="circle">
              <a:fillToRect l="50000" t="50000" r="50000" b="50000"/>
            </a:path>
          </a:gradFill>
          <a:ln>
            <a:solidFill>
              <a:srgbClr val="FFFF00"/>
            </a:solidFill>
          </a:ln>
          <a:effectLst>
            <a:outerShdw blurRad="6350" dist="635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" name="Ромб 52"/>
          <p:cNvSpPr/>
          <p:nvPr/>
        </p:nvSpPr>
        <p:spPr>
          <a:xfrm>
            <a:off x="5940152" y="4825162"/>
            <a:ext cx="252000" cy="252000"/>
          </a:xfrm>
          <a:prstGeom prst="diamond">
            <a:avLst/>
          </a:prstGeom>
          <a:gradFill>
            <a:gsLst>
              <a:gs pos="0">
                <a:srgbClr val="FFFF99"/>
              </a:gs>
              <a:gs pos="30000">
                <a:srgbClr val="FF6600"/>
              </a:gs>
              <a:gs pos="63000">
                <a:srgbClr val="FF0000"/>
              </a:gs>
              <a:gs pos="89000">
                <a:srgbClr val="C00000"/>
              </a:gs>
            </a:gsLst>
            <a:path path="circle">
              <a:fillToRect l="50000" t="50000" r="50000" b="50000"/>
            </a:path>
          </a:gradFill>
          <a:ln>
            <a:solidFill>
              <a:srgbClr val="FFFF00"/>
            </a:solidFill>
          </a:ln>
          <a:effectLst>
            <a:outerShdw blurRad="6350" dist="635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" name="Ромб 53"/>
          <p:cNvSpPr/>
          <p:nvPr/>
        </p:nvSpPr>
        <p:spPr>
          <a:xfrm>
            <a:off x="5579994" y="4970618"/>
            <a:ext cx="252000" cy="252000"/>
          </a:xfrm>
          <a:prstGeom prst="diamond">
            <a:avLst/>
          </a:prstGeom>
          <a:gradFill>
            <a:gsLst>
              <a:gs pos="0">
                <a:srgbClr val="FFFF99"/>
              </a:gs>
              <a:gs pos="30000">
                <a:srgbClr val="FF6600"/>
              </a:gs>
              <a:gs pos="63000">
                <a:srgbClr val="FF0000"/>
              </a:gs>
              <a:gs pos="89000">
                <a:srgbClr val="C00000"/>
              </a:gs>
            </a:gsLst>
            <a:path path="circle">
              <a:fillToRect l="50000" t="50000" r="50000" b="50000"/>
            </a:path>
          </a:gradFill>
          <a:ln>
            <a:solidFill>
              <a:srgbClr val="FFFF00"/>
            </a:solidFill>
          </a:ln>
          <a:effectLst>
            <a:outerShdw blurRad="6350" dist="635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5" name="Ромб 54"/>
          <p:cNvSpPr/>
          <p:nvPr/>
        </p:nvSpPr>
        <p:spPr>
          <a:xfrm>
            <a:off x="7367697" y="4641638"/>
            <a:ext cx="252000" cy="252000"/>
          </a:xfrm>
          <a:prstGeom prst="diamond">
            <a:avLst/>
          </a:prstGeom>
          <a:gradFill>
            <a:gsLst>
              <a:gs pos="0">
                <a:srgbClr val="FFFF99"/>
              </a:gs>
              <a:gs pos="30000">
                <a:srgbClr val="FF6600"/>
              </a:gs>
              <a:gs pos="63000">
                <a:srgbClr val="FF0000"/>
              </a:gs>
              <a:gs pos="89000">
                <a:srgbClr val="C00000"/>
              </a:gs>
            </a:gsLst>
            <a:path path="circle">
              <a:fillToRect l="50000" t="50000" r="50000" b="50000"/>
            </a:path>
          </a:gradFill>
          <a:ln>
            <a:solidFill>
              <a:srgbClr val="FFFF00"/>
            </a:solidFill>
          </a:ln>
          <a:effectLst>
            <a:outerShdw blurRad="6350" dist="635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6" name="Ромб 55"/>
          <p:cNvSpPr/>
          <p:nvPr/>
        </p:nvSpPr>
        <p:spPr>
          <a:xfrm>
            <a:off x="5454393" y="4389638"/>
            <a:ext cx="252000" cy="252000"/>
          </a:xfrm>
          <a:prstGeom prst="diamond">
            <a:avLst/>
          </a:prstGeom>
          <a:gradFill>
            <a:gsLst>
              <a:gs pos="0">
                <a:srgbClr val="FFFF99"/>
              </a:gs>
              <a:gs pos="30000">
                <a:srgbClr val="FF6600"/>
              </a:gs>
              <a:gs pos="63000">
                <a:srgbClr val="FF0000"/>
              </a:gs>
              <a:gs pos="89000">
                <a:srgbClr val="C00000"/>
              </a:gs>
            </a:gsLst>
            <a:path path="circle">
              <a:fillToRect l="50000" t="50000" r="50000" b="50000"/>
            </a:path>
          </a:gradFill>
          <a:ln>
            <a:solidFill>
              <a:srgbClr val="FFFF00"/>
            </a:solidFill>
          </a:ln>
          <a:effectLst>
            <a:outerShdw blurRad="6350" dist="635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" name="Ромб 57"/>
          <p:cNvSpPr/>
          <p:nvPr/>
        </p:nvSpPr>
        <p:spPr>
          <a:xfrm>
            <a:off x="424768" y="3438102"/>
            <a:ext cx="252000" cy="252000"/>
          </a:xfrm>
          <a:prstGeom prst="diamond">
            <a:avLst/>
          </a:prstGeom>
          <a:gradFill>
            <a:gsLst>
              <a:gs pos="0">
                <a:srgbClr val="FFFF99"/>
              </a:gs>
              <a:gs pos="30000">
                <a:srgbClr val="FF6600"/>
              </a:gs>
              <a:gs pos="63000">
                <a:srgbClr val="FF0000"/>
              </a:gs>
              <a:gs pos="89000">
                <a:srgbClr val="C00000"/>
              </a:gs>
            </a:gsLst>
            <a:path path="circle">
              <a:fillToRect l="50000" t="50000" r="50000" b="50000"/>
            </a:path>
          </a:gradFill>
          <a:ln>
            <a:solidFill>
              <a:srgbClr val="FFFF00"/>
            </a:solidFill>
          </a:ln>
          <a:effectLst>
            <a:outerShdw blurRad="6350" dist="635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" name="Ромб 58"/>
          <p:cNvSpPr/>
          <p:nvPr/>
        </p:nvSpPr>
        <p:spPr>
          <a:xfrm>
            <a:off x="989616" y="3559586"/>
            <a:ext cx="252000" cy="252000"/>
          </a:xfrm>
          <a:prstGeom prst="diamond">
            <a:avLst/>
          </a:prstGeom>
          <a:gradFill>
            <a:gsLst>
              <a:gs pos="0">
                <a:srgbClr val="FFFF99"/>
              </a:gs>
              <a:gs pos="30000">
                <a:srgbClr val="FF6600"/>
              </a:gs>
              <a:gs pos="63000">
                <a:srgbClr val="FF0000"/>
              </a:gs>
              <a:gs pos="89000">
                <a:srgbClr val="C00000"/>
              </a:gs>
            </a:gsLst>
            <a:path path="circle">
              <a:fillToRect l="50000" t="50000" r="50000" b="50000"/>
            </a:path>
          </a:gradFill>
          <a:ln>
            <a:solidFill>
              <a:srgbClr val="FFFF00"/>
            </a:solidFill>
          </a:ln>
          <a:effectLst>
            <a:outerShdw blurRad="6350" dist="635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0" name="Ромб 59"/>
          <p:cNvSpPr/>
          <p:nvPr/>
        </p:nvSpPr>
        <p:spPr>
          <a:xfrm>
            <a:off x="726866" y="3677066"/>
            <a:ext cx="252000" cy="252000"/>
          </a:xfrm>
          <a:prstGeom prst="diamond">
            <a:avLst/>
          </a:prstGeom>
          <a:gradFill>
            <a:gsLst>
              <a:gs pos="0">
                <a:srgbClr val="FFFF99"/>
              </a:gs>
              <a:gs pos="30000">
                <a:srgbClr val="FF6600"/>
              </a:gs>
              <a:gs pos="63000">
                <a:srgbClr val="FF0000"/>
              </a:gs>
              <a:gs pos="89000">
                <a:srgbClr val="C00000"/>
              </a:gs>
            </a:gsLst>
            <a:path path="circle">
              <a:fillToRect l="50000" t="50000" r="50000" b="50000"/>
            </a:path>
          </a:gradFill>
          <a:ln>
            <a:solidFill>
              <a:srgbClr val="FFFF00"/>
            </a:solidFill>
          </a:ln>
          <a:effectLst>
            <a:outerShdw blurRad="6350" dist="635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" name="Ромб 60"/>
          <p:cNvSpPr/>
          <p:nvPr/>
        </p:nvSpPr>
        <p:spPr>
          <a:xfrm>
            <a:off x="389868" y="3293685"/>
            <a:ext cx="252000" cy="252000"/>
          </a:xfrm>
          <a:prstGeom prst="diamond">
            <a:avLst/>
          </a:prstGeom>
          <a:gradFill>
            <a:gsLst>
              <a:gs pos="0">
                <a:srgbClr val="FFFF99"/>
              </a:gs>
              <a:gs pos="30000">
                <a:srgbClr val="FF6600"/>
              </a:gs>
              <a:gs pos="63000">
                <a:srgbClr val="FF0000"/>
              </a:gs>
              <a:gs pos="89000">
                <a:srgbClr val="C00000"/>
              </a:gs>
            </a:gsLst>
            <a:path path="circle">
              <a:fillToRect l="50000" t="50000" r="50000" b="50000"/>
            </a:path>
          </a:gradFill>
          <a:ln>
            <a:solidFill>
              <a:srgbClr val="FFFF00"/>
            </a:solidFill>
          </a:ln>
          <a:effectLst>
            <a:outerShdw blurRad="6350" dist="635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2" name="Ромб 61"/>
          <p:cNvSpPr/>
          <p:nvPr/>
        </p:nvSpPr>
        <p:spPr>
          <a:xfrm>
            <a:off x="1088946" y="2760537"/>
            <a:ext cx="252000" cy="252000"/>
          </a:xfrm>
          <a:prstGeom prst="diamond">
            <a:avLst/>
          </a:prstGeom>
          <a:gradFill>
            <a:gsLst>
              <a:gs pos="0">
                <a:srgbClr val="FFFF99"/>
              </a:gs>
              <a:gs pos="30000">
                <a:srgbClr val="FF6600"/>
              </a:gs>
              <a:gs pos="63000">
                <a:srgbClr val="FF0000"/>
              </a:gs>
              <a:gs pos="89000">
                <a:srgbClr val="C00000"/>
              </a:gs>
            </a:gsLst>
            <a:path path="circle">
              <a:fillToRect l="50000" t="50000" r="50000" b="50000"/>
            </a:path>
          </a:gradFill>
          <a:ln>
            <a:solidFill>
              <a:srgbClr val="FFFF00"/>
            </a:solidFill>
          </a:ln>
          <a:effectLst>
            <a:outerShdw blurRad="6350" dist="635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3" name="Ромб 62"/>
          <p:cNvSpPr/>
          <p:nvPr/>
        </p:nvSpPr>
        <p:spPr>
          <a:xfrm>
            <a:off x="2231712" y="1212459"/>
            <a:ext cx="252000" cy="252000"/>
          </a:xfrm>
          <a:prstGeom prst="diamond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7000">
                <a:schemeClr val="accent4">
                  <a:lumMod val="40000"/>
                  <a:lumOff val="60000"/>
                </a:schemeClr>
              </a:gs>
              <a:gs pos="41000">
                <a:schemeClr val="accent4">
                  <a:lumMod val="60000"/>
                  <a:lumOff val="40000"/>
                </a:schemeClr>
              </a:gs>
              <a:gs pos="68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6350" dist="635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738" name="TextBox 37"/>
          <p:cNvSpPr txBox="1">
            <a:spLocks noChangeArrowheads="1"/>
          </p:cNvSpPr>
          <p:nvPr/>
        </p:nvSpPr>
        <p:spPr bwMode="auto">
          <a:xfrm>
            <a:off x="438150" y="2997200"/>
            <a:ext cx="649288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"/>
              <a:t>Краснодар</a:t>
            </a:r>
          </a:p>
        </p:txBody>
      </p:sp>
      <p:sp>
        <p:nvSpPr>
          <p:cNvPr id="25739" name="TextBox 44"/>
          <p:cNvSpPr txBox="1">
            <a:spLocks noChangeArrowheads="1"/>
          </p:cNvSpPr>
          <p:nvPr/>
        </p:nvSpPr>
        <p:spPr bwMode="auto">
          <a:xfrm>
            <a:off x="4370388" y="4119563"/>
            <a:ext cx="70008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"/>
              <a:t>Красноярск</a:t>
            </a:r>
          </a:p>
        </p:txBody>
      </p:sp>
      <p:sp>
        <p:nvSpPr>
          <p:cNvPr id="25740" name="TextBox 44"/>
          <p:cNvSpPr txBox="1">
            <a:spLocks noChangeArrowheads="1"/>
          </p:cNvSpPr>
          <p:nvPr/>
        </p:nvSpPr>
        <p:spPr bwMode="auto">
          <a:xfrm>
            <a:off x="4854575" y="4624388"/>
            <a:ext cx="484188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"/>
              <a:t>Иркутск</a:t>
            </a:r>
          </a:p>
        </p:txBody>
      </p:sp>
      <p:sp>
        <p:nvSpPr>
          <p:cNvPr id="25741" name="TextBox 44"/>
          <p:cNvSpPr txBox="1">
            <a:spLocks noChangeArrowheads="1"/>
          </p:cNvSpPr>
          <p:nvPr/>
        </p:nvSpPr>
        <p:spPr bwMode="auto">
          <a:xfrm>
            <a:off x="5795963" y="4641850"/>
            <a:ext cx="48418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"/>
              <a:t>Чита</a:t>
            </a:r>
          </a:p>
        </p:txBody>
      </p:sp>
      <p:sp>
        <p:nvSpPr>
          <p:cNvPr id="25742" name="TextBox 44"/>
          <p:cNvSpPr txBox="1">
            <a:spLocks noChangeArrowheads="1"/>
          </p:cNvSpPr>
          <p:nvPr/>
        </p:nvSpPr>
        <p:spPr bwMode="auto">
          <a:xfrm>
            <a:off x="7381875" y="2889250"/>
            <a:ext cx="484188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"/>
              <a:t>Магадан</a:t>
            </a:r>
          </a:p>
        </p:txBody>
      </p:sp>
      <p:sp>
        <p:nvSpPr>
          <p:cNvPr id="25743" name="TextBox 44"/>
          <p:cNvSpPr txBox="1">
            <a:spLocks noChangeArrowheads="1"/>
          </p:cNvSpPr>
          <p:nvPr/>
        </p:nvSpPr>
        <p:spPr bwMode="auto">
          <a:xfrm>
            <a:off x="7677150" y="3141663"/>
            <a:ext cx="11525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"/>
              <a:t>Петропавловск-Камчатский</a:t>
            </a:r>
          </a:p>
        </p:txBody>
      </p:sp>
      <p:sp>
        <p:nvSpPr>
          <p:cNvPr id="25744" name="TextBox 44"/>
          <p:cNvSpPr txBox="1">
            <a:spLocks noChangeArrowheads="1"/>
          </p:cNvSpPr>
          <p:nvPr/>
        </p:nvSpPr>
        <p:spPr bwMode="auto">
          <a:xfrm>
            <a:off x="7480300" y="5329238"/>
            <a:ext cx="6286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"/>
              <a:t>Владивосток</a:t>
            </a:r>
          </a:p>
        </p:txBody>
      </p:sp>
      <p:sp>
        <p:nvSpPr>
          <p:cNvPr id="25745" name="TextBox 37"/>
          <p:cNvSpPr txBox="1">
            <a:spLocks noChangeArrowheads="1"/>
          </p:cNvSpPr>
          <p:nvPr/>
        </p:nvSpPr>
        <p:spPr bwMode="auto">
          <a:xfrm>
            <a:off x="2185988" y="2901950"/>
            <a:ext cx="57626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"/>
              <a:t>Пермь</a:t>
            </a:r>
          </a:p>
        </p:txBody>
      </p:sp>
      <p:sp>
        <p:nvSpPr>
          <p:cNvPr id="25746" name="TextBox 37"/>
          <p:cNvSpPr txBox="1">
            <a:spLocks noChangeArrowheads="1"/>
          </p:cNvSpPr>
          <p:nvPr/>
        </p:nvSpPr>
        <p:spPr bwMode="auto">
          <a:xfrm>
            <a:off x="611188" y="3213100"/>
            <a:ext cx="64928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"/>
              <a:t>Краснодар</a:t>
            </a:r>
          </a:p>
        </p:txBody>
      </p:sp>
      <p:sp>
        <p:nvSpPr>
          <p:cNvPr id="25747" name="TextBox 37"/>
          <p:cNvSpPr txBox="1">
            <a:spLocks noChangeArrowheads="1"/>
          </p:cNvSpPr>
          <p:nvPr/>
        </p:nvSpPr>
        <p:spPr bwMode="auto">
          <a:xfrm>
            <a:off x="1892300" y="2852738"/>
            <a:ext cx="5762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"/>
              <a:t>Казань</a:t>
            </a:r>
          </a:p>
        </p:txBody>
      </p:sp>
      <p:sp>
        <p:nvSpPr>
          <p:cNvPr id="25748" name="TextBox 33"/>
          <p:cNvSpPr txBox="1">
            <a:spLocks noChangeArrowheads="1"/>
          </p:cNvSpPr>
          <p:nvPr/>
        </p:nvSpPr>
        <p:spPr bwMode="auto">
          <a:xfrm>
            <a:off x="962025" y="2436813"/>
            <a:ext cx="5762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"/>
              <a:t>Курск</a:t>
            </a:r>
          </a:p>
        </p:txBody>
      </p:sp>
      <p:sp>
        <p:nvSpPr>
          <p:cNvPr id="25749" name="TextBox 33"/>
          <p:cNvSpPr txBox="1">
            <a:spLocks noChangeArrowheads="1"/>
          </p:cNvSpPr>
          <p:nvPr/>
        </p:nvSpPr>
        <p:spPr bwMode="auto">
          <a:xfrm>
            <a:off x="1058863" y="2987675"/>
            <a:ext cx="57626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"/>
              <a:t>Саратов</a:t>
            </a:r>
          </a:p>
        </p:txBody>
      </p:sp>
      <p:sp>
        <p:nvSpPr>
          <p:cNvPr id="2" name="Ромб 60"/>
          <p:cNvSpPr/>
          <p:nvPr/>
        </p:nvSpPr>
        <p:spPr>
          <a:xfrm>
            <a:off x="348593" y="3182560"/>
            <a:ext cx="252000" cy="252000"/>
          </a:xfrm>
          <a:prstGeom prst="diamond">
            <a:avLst/>
          </a:prstGeom>
          <a:gradFill>
            <a:gsLst>
              <a:gs pos="0">
                <a:srgbClr val="FFFF99"/>
              </a:gs>
              <a:gs pos="30000">
                <a:srgbClr val="FF6600"/>
              </a:gs>
              <a:gs pos="63000">
                <a:srgbClr val="FF0000"/>
              </a:gs>
              <a:gs pos="89000">
                <a:srgbClr val="C00000"/>
              </a:gs>
            </a:gsLst>
            <a:path path="circle">
              <a:fillToRect l="50000" t="50000" r="50000" b="50000"/>
            </a:path>
          </a:gradFill>
          <a:ln>
            <a:solidFill>
              <a:srgbClr val="FFFF00"/>
            </a:solidFill>
          </a:ln>
          <a:effectLst>
            <a:outerShdw blurRad="6350" dist="635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753" name="TextBox 44"/>
          <p:cNvSpPr txBox="1">
            <a:spLocks noChangeArrowheads="1"/>
          </p:cNvSpPr>
          <p:nvPr/>
        </p:nvSpPr>
        <p:spPr bwMode="auto">
          <a:xfrm>
            <a:off x="2982913" y="3808413"/>
            <a:ext cx="70008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"/>
              <a:t>Омск</a:t>
            </a:r>
          </a:p>
        </p:txBody>
      </p:sp>
      <p:sp>
        <p:nvSpPr>
          <p:cNvPr id="25754" name="TextBox 44"/>
          <p:cNvSpPr txBox="1">
            <a:spLocks noChangeArrowheads="1"/>
          </p:cNvSpPr>
          <p:nvPr/>
        </p:nvSpPr>
        <p:spPr bwMode="auto">
          <a:xfrm>
            <a:off x="3886200" y="3946525"/>
            <a:ext cx="700088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"/>
              <a:t>Томск</a:t>
            </a:r>
          </a:p>
        </p:txBody>
      </p:sp>
      <p:sp>
        <p:nvSpPr>
          <p:cNvPr id="25755" name="TextBox 44"/>
          <p:cNvSpPr txBox="1">
            <a:spLocks noChangeArrowheads="1"/>
          </p:cNvSpPr>
          <p:nvPr/>
        </p:nvSpPr>
        <p:spPr bwMode="auto">
          <a:xfrm>
            <a:off x="3381375" y="4302125"/>
            <a:ext cx="700088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"/>
              <a:t>Барнаул</a:t>
            </a:r>
          </a:p>
        </p:txBody>
      </p:sp>
      <p:sp>
        <p:nvSpPr>
          <p:cNvPr id="25756" name="TextBox 44"/>
          <p:cNvSpPr txBox="1">
            <a:spLocks noChangeArrowheads="1"/>
          </p:cNvSpPr>
          <p:nvPr/>
        </p:nvSpPr>
        <p:spPr bwMode="auto">
          <a:xfrm>
            <a:off x="3659188" y="4070350"/>
            <a:ext cx="70008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"/>
              <a:t>Новосибирск</a:t>
            </a:r>
          </a:p>
        </p:txBody>
      </p:sp>
      <p:sp>
        <p:nvSpPr>
          <p:cNvPr id="25757" name="TextBox 44"/>
          <p:cNvSpPr txBox="1">
            <a:spLocks noChangeArrowheads="1"/>
          </p:cNvSpPr>
          <p:nvPr/>
        </p:nvSpPr>
        <p:spPr bwMode="auto">
          <a:xfrm>
            <a:off x="5370513" y="4678363"/>
            <a:ext cx="48418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"/>
              <a:t>Улан-Удэ</a:t>
            </a:r>
          </a:p>
        </p:txBody>
      </p:sp>
      <p:sp>
        <p:nvSpPr>
          <p:cNvPr id="25758" name="TextBox 3"/>
          <p:cNvSpPr txBox="1">
            <a:spLocks noChangeArrowheads="1"/>
          </p:cNvSpPr>
          <p:nvPr/>
        </p:nvSpPr>
        <p:spPr bwMode="auto">
          <a:xfrm>
            <a:off x="612775" y="4924425"/>
            <a:ext cx="467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102 государственных природных заповедника</a:t>
            </a:r>
          </a:p>
        </p:txBody>
      </p:sp>
      <p:sp>
        <p:nvSpPr>
          <p:cNvPr id="25759" name="TextBox 1"/>
          <p:cNvSpPr txBox="1">
            <a:spLocks noChangeArrowheads="1"/>
          </p:cNvSpPr>
          <p:nvPr/>
        </p:nvSpPr>
        <p:spPr bwMode="auto">
          <a:xfrm>
            <a:off x="107950" y="188913"/>
            <a:ext cx="903605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Государственные природные заповедники, </a:t>
            </a:r>
          </a:p>
          <a:p>
            <a:pPr algn="ctr">
              <a:lnSpc>
                <a:spcPct val="90000"/>
              </a:lnSpc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национальные парки и федеральные заказники России</a:t>
            </a:r>
          </a:p>
        </p:txBody>
      </p:sp>
      <p:pic>
        <p:nvPicPr>
          <p:cNvPr id="25760" name="Picture 4" descr="D:\ПРЕЗЕНТАЦИИ\МАТЕРИАЛЫ К презентациям\к презентации\Легенда (UGP НП ФЗ).png"/>
          <p:cNvPicPr>
            <a:picLocks noChangeAspect="1" noChangeArrowheads="1"/>
          </p:cNvPicPr>
          <p:nvPr/>
        </p:nvPicPr>
        <p:blipFill>
          <a:blip r:embed="rId6">
            <a:lum contrast="-18000"/>
          </a:blip>
          <a:srcRect/>
          <a:stretch>
            <a:fillRect/>
          </a:stretch>
        </p:blipFill>
        <p:spPr bwMode="auto">
          <a:xfrm>
            <a:off x="395288" y="4997450"/>
            <a:ext cx="165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</p:pic>
      <p:sp>
        <p:nvSpPr>
          <p:cNvPr id="25761" name="TextBox 7"/>
          <p:cNvSpPr txBox="1">
            <a:spLocks noChangeArrowheads="1"/>
          </p:cNvSpPr>
          <p:nvPr/>
        </p:nvSpPr>
        <p:spPr bwMode="auto">
          <a:xfrm>
            <a:off x="612775" y="5140325"/>
            <a:ext cx="467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43 национальных парка</a:t>
            </a:r>
          </a:p>
        </p:txBody>
      </p:sp>
      <p:sp>
        <p:nvSpPr>
          <p:cNvPr id="25762" name="TextBox 8"/>
          <p:cNvSpPr txBox="1">
            <a:spLocks noChangeArrowheads="1"/>
          </p:cNvSpPr>
          <p:nvPr/>
        </p:nvSpPr>
        <p:spPr bwMode="auto">
          <a:xfrm>
            <a:off x="612775" y="5356225"/>
            <a:ext cx="467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70 федеральных заказников</a:t>
            </a:r>
          </a:p>
        </p:txBody>
      </p:sp>
      <p:sp>
        <p:nvSpPr>
          <p:cNvPr id="3" name="5-конечная звезда 10"/>
          <p:cNvSpPr/>
          <p:nvPr/>
        </p:nvSpPr>
        <p:spPr>
          <a:xfrm>
            <a:off x="755619" y="6022529"/>
            <a:ext cx="252001" cy="252000"/>
          </a:xfrm>
          <a:prstGeom prst="star5">
            <a:avLst/>
          </a:prstGeom>
          <a:gradFill flip="none" rotWithShape="1">
            <a:gsLst>
              <a:gs pos="0">
                <a:srgbClr val="FFF200"/>
              </a:gs>
              <a:gs pos="18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dist="635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6" name="5-конечная звезда 47"/>
          <p:cNvGrpSpPr>
            <a:grpSpLocks/>
          </p:cNvGrpSpPr>
          <p:nvPr/>
        </p:nvGrpSpPr>
        <p:grpSpPr bwMode="auto">
          <a:xfrm>
            <a:off x="755650" y="6242050"/>
            <a:ext cx="255588" cy="255588"/>
            <a:chOff x="2281" y="2853"/>
            <a:chExt cx="161" cy="161"/>
          </a:xfrm>
        </p:grpSpPr>
        <p:pic>
          <p:nvPicPr>
            <p:cNvPr id="25792" name="5-конечная звезда 47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281" y="2853"/>
              <a:ext cx="161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algn="ctr" rotWithShape="0">
                <a:srgbClr val="000000"/>
              </a:outerShdw>
            </a:effectLst>
          </p:spPr>
        </p:pic>
        <p:sp>
          <p:nvSpPr>
            <p:cNvPr id="25793" name="Text Box 169"/>
            <p:cNvSpPr txBox="1">
              <a:spLocks noChangeArrowheads="1"/>
            </p:cNvSpPr>
            <p:nvPr/>
          </p:nvSpPr>
          <p:spPr bwMode="auto">
            <a:xfrm>
              <a:off x="2330" y="2913"/>
              <a:ext cx="61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5400" dir="16200000" algn="ctr" rotWithShape="0">
                <a:srgbClr val="000000"/>
              </a:outerShdw>
            </a:effectLst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5767" name="Полилиния 8"/>
          <p:cNvSpPr>
            <a:spLocks noChangeAspect="1"/>
          </p:cNvSpPr>
          <p:nvPr/>
        </p:nvSpPr>
        <p:spPr bwMode="auto">
          <a:xfrm rot="-1495412">
            <a:off x="7464425" y="5357813"/>
            <a:ext cx="107950" cy="150812"/>
          </a:xfrm>
          <a:custGeom>
            <a:avLst/>
            <a:gdLst>
              <a:gd name="T0" fmla="*/ 72522 w 107510"/>
              <a:gd name="T1" fmla="*/ 2469 h 150876"/>
              <a:gd name="T2" fmla="*/ 55928 w 107510"/>
              <a:gd name="T3" fmla="*/ 17284 h 150876"/>
              <a:gd name="T4" fmla="*/ 48302 w 107510"/>
              <a:gd name="T5" fmla="*/ 36205 h 150876"/>
              <a:gd name="T6" fmla="*/ 43218 w 107510"/>
              <a:gd name="T7" fmla="*/ 50394 h 150876"/>
              <a:gd name="T8" fmla="*/ 43218 w 107510"/>
              <a:gd name="T9" fmla="*/ 69311 h 150876"/>
              <a:gd name="T10" fmla="*/ 33051 w 107510"/>
              <a:gd name="T11" fmla="*/ 74039 h 150876"/>
              <a:gd name="T12" fmla="*/ 17798 w 107510"/>
              <a:gd name="T13" fmla="*/ 78769 h 150876"/>
              <a:gd name="T14" fmla="*/ 5089 w 107510"/>
              <a:gd name="T15" fmla="*/ 95321 h 150876"/>
              <a:gd name="T16" fmla="*/ 7629 w 107510"/>
              <a:gd name="T17" fmla="*/ 109512 h 150876"/>
              <a:gd name="T18" fmla="*/ 12310 w 107510"/>
              <a:gd name="T19" fmla="*/ 117797 h 150876"/>
              <a:gd name="T20" fmla="*/ 24621 w 107510"/>
              <a:gd name="T21" fmla="*/ 140699 h 150876"/>
              <a:gd name="T22" fmla="*/ 24621 w 107510"/>
              <a:gd name="T23" fmla="*/ 140699 h 150876"/>
              <a:gd name="T24" fmla="*/ 35592 w 107510"/>
              <a:gd name="T25" fmla="*/ 147352 h 150876"/>
              <a:gd name="T26" fmla="*/ 33051 w 107510"/>
              <a:gd name="T27" fmla="*/ 140256 h 150876"/>
              <a:gd name="T28" fmla="*/ 24621 w 107510"/>
              <a:gd name="T29" fmla="*/ 129248 h 150876"/>
              <a:gd name="T30" fmla="*/ 20341 w 107510"/>
              <a:gd name="T31" fmla="*/ 123701 h 150876"/>
              <a:gd name="T32" fmla="*/ 17798 w 107510"/>
              <a:gd name="T33" fmla="*/ 111877 h 150876"/>
              <a:gd name="T34" fmla="*/ 12310 w 107510"/>
              <a:gd name="T35" fmla="*/ 106345 h 150876"/>
              <a:gd name="T36" fmla="*/ 19624 w 107510"/>
              <a:gd name="T37" fmla="*/ 105222 h 150876"/>
              <a:gd name="T38" fmla="*/ 27967 w 107510"/>
              <a:gd name="T39" fmla="*/ 95321 h 150876"/>
              <a:gd name="T40" fmla="*/ 35592 w 107510"/>
              <a:gd name="T41" fmla="*/ 85863 h 150876"/>
              <a:gd name="T42" fmla="*/ 50845 w 107510"/>
              <a:gd name="T43" fmla="*/ 78769 h 150876"/>
              <a:gd name="T44" fmla="*/ 66097 w 107510"/>
              <a:gd name="T45" fmla="*/ 66945 h 150876"/>
              <a:gd name="T46" fmla="*/ 76266 w 107510"/>
              <a:gd name="T47" fmla="*/ 52758 h 150876"/>
              <a:gd name="T48" fmla="*/ 108175 w 107510"/>
              <a:gd name="T49" fmla="*/ 9742 h 150876"/>
              <a:gd name="T50" fmla="*/ 93241 w 107510"/>
              <a:gd name="T51" fmla="*/ 2469 h 150876"/>
              <a:gd name="T52" fmla="*/ 72522 w 107510"/>
              <a:gd name="T53" fmla="*/ 2469 h 15087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07510"/>
              <a:gd name="T82" fmla="*/ 0 h 150876"/>
              <a:gd name="T83" fmla="*/ 107510 w 107510"/>
              <a:gd name="T84" fmla="*/ 150876 h 15087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07510" h="150876">
                <a:moveTo>
                  <a:pt x="67935" y="2485"/>
                </a:moveTo>
                <a:cubicBezTo>
                  <a:pt x="59702" y="7545"/>
                  <a:pt x="56037" y="14822"/>
                  <a:pt x="52391" y="17397"/>
                </a:cubicBezTo>
                <a:cubicBezTo>
                  <a:pt x="45917" y="26029"/>
                  <a:pt x="45840" y="34272"/>
                  <a:pt x="45247" y="36447"/>
                </a:cubicBezTo>
                <a:cubicBezTo>
                  <a:pt x="43926" y="41290"/>
                  <a:pt x="40485" y="50735"/>
                  <a:pt x="40485" y="50735"/>
                </a:cubicBezTo>
                <a:cubicBezTo>
                  <a:pt x="41390" y="55263"/>
                  <a:pt x="45366" y="64904"/>
                  <a:pt x="40485" y="69785"/>
                </a:cubicBezTo>
                <a:cubicBezTo>
                  <a:pt x="37975" y="72295"/>
                  <a:pt x="34256" y="73229"/>
                  <a:pt x="30960" y="74547"/>
                </a:cubicBezTo>
                <a:cubicBezTo>
                  <a:pt x="26299" y="76411"/>
                  <a:pt x="16672" y="79310"/>
                  <a:pt x="16672" y="79310"/>
                </a:cubicBezTo>
                <a:cubicBezTo>
                  <a:pt x="11116" y="95978"/>
                  <a:pt x="16672" y="92010"/>
                  <a:pt x="4766" y="95978"/>
                </a:cubicBezTo>
                <a:cubicBezTo>
                  <a:pt x="2351" y="103224"/>
                  <a:pt x="0" y="104012"/>
                  <a:pt x="7147" y="110266"/>
                </a:cubicBezTo>
                <a:cubicBezTo>
                  <a:pt x="11455" y="114035"/>
                  <a:pt x="11531" y="118602"/>
                  <a:pt x="11531" y="118602"/>
                </a:cubicBezTo>
                <a:cubicBezTo>
                  <a:pt x="12325" y="123364"/>
                  <a:pt x="20668" y="137473"/>
                  <a:pt x="23063" y="141665"/>
                </a:cubicBezTo>
                <a:cubicBezTo>
                  <a:pt x="25308" y="145033"/>
                  <a:pt x="33341" y="144319"/>
                  <a:pt x="33341" y="148366"/>
                </a:cubicBezTo>
                <a:cubicBezTo>
                  <a:pt x="33341" y="150876"/>
                  <a:pt x="32567" y="143150"/>
                  <a:pt x="30960" y="141222"/>
                </a:cubicBezTo>
                <a:cubicBezTo>
                  <a:pt x="28419" y="138173"/>
                  <a:pt x="26238" y="132514"/>
                  <a:pt x="23063" y="130133"/>
                </a:cubicBezTo>
                <a:cubicBezTo>
                  <a:pt x="22269" y="126958"/>
                  <a:pt x="19763" y="127748"/>
                  <a:pt x="19053" y="124553"/>
                </a:cubicBezTo>
                <a:cubicBezTo>
                  <a:pt x="18175" y="120602"/>
                  <a:pt x="18917" y="116014"/>
                  <a:pt x="16672" y="112647"/>
                </a:cubicBezTo>
                <a:cubicBezTo>
                  <a:pt x="15280" y="110558"/>
                  <a:pt x="13912" y="107864"/>
                  <a:pt x="11531" y="107070"/>
                </a:cubicBezTo>
                <a:lnTo>
                  <a:pt x="18383" y="105946"/>
                </a:lnTo>
                <a:cubicBezTo>
                  <a:pt x="20827" y="104097"/>
                  <a:pt x="22941" y="97829"/>
                  <a:pt x="26197" y="95978"/>
                </a:cubicBezTo>
                <a:cubicBezTo>
                  <a:pt x="29666" y="94050"/>
                  <a:pt x="30535" y="89259"/>
                  <a:pt x="33341" y="86453"/>
                </a:cubicBezTo>
                <a:cubicBezTo>
                  <a:pt x="37956" y="81838"/>
                  <a:pt x="41819" y="81246"/>
                  <a:pt x="47628" y="79310"/>
                </a:cubicBezTo>
                <a:cubicBezTo>
                  <a:pt x="52899" y="75796"/>
                  <a:pt x="65880" y="63282"/>
                  <a:pt x="61916" y="67403"/>
                </a:cubicBezTo>
                <a:cubicBezTo>
                  <a:pt x="75701" y="46726"/>
                  <a:pt x="67048" y="58279"/>
                  <a:pt x="71441" y="53116"/>
                </a:cubicBezTo>
                <a:cubicBezTo>
                  <a:pt x="75599" y="44799"/>
                  <a:pt x="107510" y="19074"/>
                  <a:pt x="101332" y="9807"/>
                </a:cubicBezTo>
                <a:cubicBezTo>
                  <a:pt x="99464" y="7005"/>
                  <a:pt x="90498" y="3667"/>
                  <a:pt x="87345" y="2485"/>
                </a:cubicBezTo>
                <a:cubicBezTo>
                  <a:pt x="79952" y="1252"/>
                  <a:pt x="73761" y="0"/>
                  <a:pt x="67935" y="2485"/>
                </a:cubicBezTo>
                <a:close/>
              </a:path>
            </a:pathLst>
          </a:custGeom>
          <a:solidFill>
            <a:srgbClr val="6D4086"/>
          </a:solidFill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327851" name="TextBox 8"/>
          <p:cNvSpPr txBox="1">
            <a:spLocks noChangeArrowheads="1"/>
          </p:cNvSpPr>
          <p:nvPr/>
        </p:nvSpPr>
        <p:spPr bwMode="auto">
          <a:xfrm>
            <a:off x="611188" y="5734050"/>
            <a:ext cx="41767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latin typeface="Times New Roman" pitchFamily="18" charset="0"/>
              </a:rPr>
              <a:t> </a:t>
            </a:r>
            <a:r>
              <a:rPr lang="ru-RU" sz="1400" b="1" u="sng">
                <a:latin typeface="Times New Roman" pitchFamily="18" charset="0"/>
              </a:rPr>
              <a:t>ЗАПЛАНИРОВАНО  СОЗДАТЬ ДО 2020 года</a:t>
            </a:r>
            <a:r>
              <a:rPr lang="ru-RU" sz="1400" u="sng">
                <a:latin typeface="Times New Roman" pitchFamily="18" charset="0"/>
              </a:rPr>
              <a:t>:</a:t>
            </a:r>
          </a:p>
          <a:p>
            <a:endParaRPr lang="ru-RU" sz="1400" u="sn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769" name="TextBox 8"/>
          <p:cNvSpPr txBox="1">
            <a:spLocks noChangeArrowheads="1"/>
          </p:cNvSpPr>
          <p:nvPr/>
        </p:nvSpPr>
        <p:spPr bwMode="auto">
          <a:xfrm>
            <a:off x="611188" y="4637088"/>
            <a:ext cx="467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u="sng">
                <a:latin typeface="Times New Roman" pitchFamily="18" charset="0"/>
                <a:cs typeface="Times New Roman" pitchFamily="18" charset="0"/>
              </a:rPr>
              <a:t>СУЩЕСТВУЮЩИЕ ООПТ:</a:t>
            </a:r>
          </a:p>
        </p:txBody>
      </p:sp>
      <p:sp>
        <p:nvSpPr>
          <p:cNvPr id="327853" name="TextBox 3"/>
          <p:cNvSpPr txBox="1">
            <a:spLocks noChangeArrowheads="1"/>
          </p:cNvSpPr>
          <p:nvPr/>
        </p:nvSpPr>
        <p:spPr bwMode="auto">
          <a:xfrm>
            <a:off x="1042988" y="6021388"/>
            <a:ext cx="467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11 государственных природных заповедников</a:t>
            </a:r>
          </a:p>
        </p:txBody>
      </p:sp>
      <p:sp>
        <p:nvSpPr>
          <p:cNvPr id="327854" name="TextBox 7"/>
          <p:cNvSpPr txBox="1">
            <a:spLocks noChangeArrowheads="1"/>
          </p:cNvSpPr>
          <p:nvPr/>
        </p:nvSpPr>
        <p:spPr bwMode="auto">
          <a:xfrm>
            <a:off x="1042988" y="6237288"/>
            <a:ext cx="3313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19 национальных парков</a:t>
            </a:r>
          </a:p>
        </p:txBody>
      </p:sp>
      <p:sp>
        <p:nvSpPr>
          <p:cNvPr id="327855" name="TextBox 8"/>
          <p:cNvSpPr txBox="1">
            <a:spLocks noChangeArrowheads="1"/>
          </p:cNvSpPr>
          <p:nvPr/>
        </p:nvSpPr>
        <p:spPr bwMode="auto">
          <a:xfrm>
            <a:off x="1042988" y="6453188"/>
            <a:ext cx="2881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1 федеральный заказник</a:t>
            </a:r>
          </a:p>
        </p:txBody>
      </p:sp>
      <p:grpSp>
        <p:nvGrpSpPr>
          <p:cNvPr id="9" name="5-конечная звезда 50"/>
          <p:cNvGrpSpPr>
            <a:grpSpLocks/>
          </p:cNvGrpSpPr>
          <p:nvPr/>
        </p:nvGrpSpPr>
        <p:grpSpPr bwMode="auto">
          <a:xfrm>
            <a:off x="755650" y="6472238"/>
            <a:ext cx="255588" cy="261937"/>
            <a:chOff x="4800" y="2953"/>
            <a:chExt cx="161" cy="165"/>
          </a:xfrm>
        </p:grpSpPr>
        <p:pic>
          <p:nvPicPr>
            <p:cNvPr id="25790" name="5-конечная звезда 50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00" y="2953"/>
              <a:ext cx="161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algn="ctr" rotWithShape="0">
                <a:srgbClr val="000000"/>
              </a:outerShdw>
            </a:effectLst>
          </p:spPr>
        </p:pic>
        <p:sp>
          <p:nvSpPr>
            <p:cNvPr id="25791" name="Text Box 178"/>
            <p:cNvSpPr txBox="1">
              <a:spLocks noChangeArrowheads="1"/>
            </p:cNvSpPr>
            <p:nvPr/>
          </p:nvSpPr>
          <p:spPr bwMode="auto">
            <a:xfrm>
              <a:off x="4849" y="3015"/>
              <a:ext cx="60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16200000" algn="ctr" rotWithShape="0">
                <a:srgbClr val="000000"/>
              </a:outerShdw>
            </a:effectLst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327859" name="TextBox 8"/>
          <p:cNvSpPr txBox="1">
            <a:spLocks noChangeArrowheads="1"/>
          </p:cNvSpPr>
          <p:nvPr/>
        </p:nvSpPr>
        <p:spPr bwMode="auto">
          <a:xfrm>
            <a:off x="4859338" y="5734050"/>
            <a:ext cx="42846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u="sng">
                <a:latin typeface="Times New Roman" pitchFamily="18" charset="0"/>
                <a:cs typeface="Times New Roman" pitchFamily="18" charset="0"/>
              </a:rPr>
              <a:t>ЗАПЛАНИРОВАНО РАСШИРИТЬ ДО 2020 года:</a:t>
            </a:r>
          </a:p>
        </p:txBody>
      </p:sp>
      <p:sp>
        <p:nvSpPr>
          <p:cNvPr id="327860" name="TextBox 3"/>
          <p:cNvSpPr txBox="1">
            <a:spLocks noChangeArrowheads="1"/>
          </p:cNvSpPr>
          <p:nvPr/>
        </p:nvSpPr>
        <p:spPr bwMode="auto">
          <a:xfrm>
            <a:off x="5400675" y="6021388"/>
            <a:ext cx="37798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9 государственных природных заповедников</a:t>
            </a:r>
          </a:p>
        </p:txBody>
      </p:sp>
      <p:sp>
        <p:nvSpPr>
          <p:cNvPr id="327861" name="TextBox 7"/>
          <p:cNvSpPr txBox="1">
            <a:spLocks noChangeArrowheads="1"/>
          </p:cNvSpPr>
          <p:nvPr/>
        </p:nvSpPr>
        <p:spPr bwMode="auto">
          <a:xfrm>
            <a:off x="5400675" y="6303963"/>
            <a:ext cx="37798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2 национальных парка</a:t>
            </a:r>
          </a:p>
        </p:txBody>
      </p:sp>
      <p:sp>
        <p:nvSpPr>
          <p:cNvPr id="7" name="Ромб 53"/>
          <p:cNvSpPr/>
          <p:nvPr/>
        </p:nvSpPr>
        <p:spPr>
          <a:xfrm>
            <a:off x="5113269" y="6054881"/>
            <a:ext cx="252000" cy="252000"/>
          </a:xfrm>
          <a:prstGeom prst="diamond">
            <a:avLst/>
          </a:prstGeom>
          <a:gradFill>
            <a:gsLst>
              <a:gs pos="0">
                <a:srgbClr val="FFFF99"/>
              </a:gs>
              <a:gs pos="30000">
                <a:srgbClr val="FF6600"/>
              </a:gs>
              <a:gs pos="63000">
                <a:srgbClr val="FF0000"/>
              </a:gs>
              <a:gs pos="89000">
                <a:srgbClr val="C00000"/>
              </a:gs>
            </a:gsLst>
            <a:path path="circle">
              <a:fillToRect l="50000" t="50000" r="50000" b="50000"/>
            </a:path>
          </a:gradFill>
          <a:ln>
            <a:solidFill>
              <a:srgbClr val="FFFF00"/>
            </a:solidFill>
          </a:ln>
          <a:effectLst>
            <a:outerShdw blurRad="6350" dist="635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Ромб 62"/>
          <p:cNvSpPr/>
          <p:nvPr/>
        </p:nvSpPr>
        <p:spPr>
          <a:xfrm>
            <a:off x="5101912" y="6316272"/>
            <a:ext cx="252000" cy="251999"/>
          </a:xfrm>
          <a:prstGeom prst="diamond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7000">
                <a:schemeClr val="accent4">
                  <a:lumMod val="40000"/>
                  <a:lumOff val="60000"/>
                </a:schemeClr>
              </a:gs>
              <a:gs pos="41000">
                <a:schemeClr val="accent4">
                  <a:lumMod val="60000"/>
                  <a:lumOff val="40000"/>
                </a:schemeClr>
              </a:gs>
              <a:gs pos="68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6350" dist="635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783" name="TextBox 46"/>
          <p:cNvSpPr txBox="1">
            <a:spLocks noChangeArrowheads="1"/>
          </p:cNvSpPr>
          <p:nvPr/>
        </p:nvSpPr>
        <p:spPr bwMode="auto">
          <a:xfrm>
            <a:off x="4140200" y="2646363"/>
            <a:ext cx="747713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"/>
              <a:t>Норильск</a:t>
            </a:r>
          </a:p>
        </p:txBody>
      </p:sp>
      <p:sp>
        <p:nvSpPr>
          <p:cNvPr id="25784" name="TextBox 44"/>
          <p:cNvSpPr txBox="1">
            <a:spLocks noChangeArrowheads="1"/>
          </p:cNvSpPr>
          <p:nvPr/>
        </p:nvSpPr>
        <p:spPr bwMode="auto">
          <a:xfrm>
            <a:off x="8094663" y="1503363"/>
            <a:ext cx="48418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"/>
              <a:t>Анадырь</a:t>
            </a:r>
          </a:p>
        </p:txBody>
      </p:sp>
      <p:sp>
        <p:nvSpPr>
          <p:cNvPr id="25785" name="Oval 190"/>
          <p:cNvSpPr>
            <a:spLocks noChangeArrowheads="1"/>
          </p:cNvSpPr>
          <p:nvPr/>
        </p:nvSpPr>
        <p:spPr bwMode="auto">
          <a:xfrm>
            <a:off x="6584950" y="3343275"/>
            <a:ext cx="17463" cy="17463"/>
          </a:xfrm>
          <a:prstGeom prst="ellipse">
            <a:avLst/>
          </a:prstGeom>
          <a:solidFill>
            <a:srgbClr val="C0C0C0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786" name="TextBox 44"/>
          <p:cNvSpPr txBox="1">
            <a:spLocks noChangeArrowheads="1"/>
          </p:cNvSpPr>
          <p:nvPr/>
        </p:nvSpPr>
        <p:spPr bwMode="auto">
          <a:xfrm>
            <a:off x="6515100" y="3213100"/>
            <a:ext cx="484188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"/>
              <a:t>Якутск</a:t>
            </a:r>
          </a:p>
        </p:txBody>
      </p:sp>
      <p:sp>
        <p:nvSpPr>
          <p:cNvPr id="102" name="Ромб 101"/>
          <p:cNvSpPr/>
          <p:nvPr/>
        </p:nvSpPr>
        <p:spPr>
          <a:xfrm>
            <a:off x="251520" y="3068960"/>
            <a:ext cx="252000" cy="252000"/>
          </a:xfrm>
          <a:prstGeom prst="diamond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7000">
                <a:schemeClr val="accent4">
                  <a:lumMod val="40000"/>
                  <a:lumOff val="60000"/>
                </a:schemeClr>
              </a:gs>
              <a:gs pos="41000">
                <a:schemeClr val="accent4">
                  <a:lumMod val="60000"/>
                  <a:lumOff val="40000"/>
                </a:schemeClr>
              </a:gs>
              <a:gs pos="68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6350" dist="635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7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27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327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3" dur="1000"/>
                                        <p:tgtEl>
                                          <p:spTgt spid="327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 nodeType="clickPar">
                      <p:stCondLst>
                        <p:cond delay="indefinite"/>
                      </p:stCondLst>
                      <p:childTnLst>
                        <p:par>
                          <p:cTn id="2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1000"/>
                                        <p:tgtEl>
                                          <p:spTgt spid="327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1000"/>
                                        <p:tgtEl>
                                          <p:spTgt spid="327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 nodeType="clickPar">
                      <p:stCondLst>
                        <p:cond delay="indefinite"/>
                      </p:stCondLst>
                      <p:childTnLst>
                        <p:par>
                          <p:cTn id="2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7" dur="1000"/>
                                        <p:tgtEl>
                                          <p:spTgt spid="327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51" grpId="0"/>
      <p:bldP spid="327853" grpId="0"/>
      <p:bldP spid="327854" grpId="0"/>
      <p:bldP spid="327855" grpId="0"/>
      <p:bldP spid="327859" grpId="0"/>
      <p:bldP spid="327860" grpId="0"/>
      <p:bldP spid="32786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8188</TotalTime>
  <Words>1900</Words>
  <Application>Microsoft Office PowerPoint</Application>
  <PresentationFormat>Экран (4:3)</PresentationFormat>
  <Paragraphs>351</Paragraphs>
  <Slides>45</Slides>
  <Notes>32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45</vt:i4>
      </vt:variant>
    </vt:vector>
  </HeadingPairs>
  <TitlesOfParts>
    <vt:vector size="59" baseType="lpstr">
      <vt:lpstr>Calibri</vt:lpstr>
      <vt:lpstr>Arial</vt:lpstr>
      <vt:lpstr>Sylfaen</vt:lpstr>
      <vt:lpstr>Wingdings</vt:lpstr>
      <vt:lpstr>Times New Roman</vt:lpstr>
      <vt:lpstr>Arial Unicode MS</vt:lpstr>
      <vt:lpstr>Baskerville Old Face</vt:lpstr>
      <vt:lpstr>Arial Black</vt:lpstr>
      <vt:lpstr>Wingdings 2</vt:lpstr>
      <vt:lpstr>Тема Office</vt:lpstr>
      <vt:lpstr>1_Тема Office</vt:lpstr>
      <vt:lpstr>Document</vt:lpstr>
      <vt:lpstr>Фотография Photo Editor</vt:lpstr>
      <vt:lpstr>Диаграмма</vt:lpstr>
      <vt:lpstr>Слайд 1</vt:lpstr>
      <vt:lpstr>Слайд 2</vt:lpstr>
      <vt:lpstr>Слайд 3</vt:lpstr>
      <vt:lpstr>Слайд 4</vt:lpstr>
      <vt:lpstr>Слайд 5</vt:lpstr>
      <vt:lpstr>В годы Великой Отечественной войны</vt:lpstr>
      <vt:lpstr>Ресурсы ООПТ</vt:lpstr>
      <vt:lpstr>Слайд 8</vt:lpstr>
      <vt:lpstr>Слайд 9</vt:lpstr>
      <vt:lpstr>Слайд 10</vt:lpstr>
      <vt:lpstr>Первый нормативный документ, определивший статус заповедников - "Типовое положение о заповедниках, состоящих в ведении Наркомпроса",  1929.  </vt:lpstr>
      <vt:lpstr>Слайд 12</vt:lpstr>
      <vt:lpstr>Международная классификация  ОПТ (IUCN, 1994)</vt:lpstr>
      <vt:lpstr>Международная классификация  ОПТ (IUCN, 1994)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Как разрешить конфликт интересов?</vt:lpstr>
      <vt:lpstr>Слайд 23</vt:lpstr>
      <vt:lpstr>Слайд 24</vt:lpstr>
      <vt:lpstr>Что дают обществу ООПТ?</vt:lpstr>
      <vt:lpstr>Что дают обществу ООПТ?</vt:lpstr>
      <vt:lpstr>  Направления, по которым возможно взаимодействие ООПТ с местным населением,  в интересах  населения</vt:lpstr>
      <vt:lpstr>Пример. Финансирование национальных парков США</vt:lpstr>
      <vt:lpstr>Вклад НП США в экономику страны</vt:lpstr>
      <vt:lpstr> Экономическое влияние национальных  парков на местное сообщество за их пределами  </vt:lpstr>
      <vt:lpstr>Costa Rica</vt:lpstr>
      <vt:lpstr>Из истории создания российских заповедников</vt:lpstr>
      <vt:lpstr> «Экосистемные услуги». примеры</vt:lpstr>
      <vt:lpstr>     Сохраняемые  на ООПТ экосистемы служат людям    </vt:lpstr>
      <vt:lpstr>Экономическая ценность ГПЗ «Костомукшский» как  источника экосистемных услуг составляет в год 1 886 млн. рублей. В год объем бюджетного финансирования ГПЗ «Костомукшский» около 6 млн. рублей (Фоменко и др., 2005). </vt:lpstr>
      <vt:lpstr>«Экосистемные услуги».</vt:lpstr>
      <vt:lpstr>«Экосистемные услуги».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GEG</dc:creator>
  <cp:lastModifiedBy>omigov</cp:lastModifiedBy>
  <cp:revision>998</cp:revision>
  <dcterms:created xsi:type="dcterms:W3CDTF">2009-11-20T15:42:46Z</dcterms:created>
  <dcterms:modified xsi:type="dcterms:W3CDTF">2013-07-01T17:31:13Z</dcterms:modified>
</cp:coreProperties>
</file>