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8" r:id="rId14"/>
    <p:sldId id="259" r:id="rId15"/>
    <p:sldId id="271" r:id="rId16"/>
    <p:sldId id="274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82" r:id="rId32"/>
    <p:sldId id="283" r:id="rId33"/>
    <p:sldId id="294" r:id="rId34"/>
    <p:sldId id="272" r:id="rId35"/>
    <p:sldId id="26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F0AE-0FEE-4F8A-84A2-4AA5859E1AE5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847A-23BE-42E0-B2AE-CA90C861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3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F0AE-0FEE-4F8A-84A2-4AA5859E1AE5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847A-23BE-42E0-B2AE-CA90C861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40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F0AE-0FEE-4F8A-84A2-4AA5859E1AE5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847A-23BE-42E0-B2AE-CA90C861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23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F0AE-0FEE-4F8A-84A2-4AA5859E1AE5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847A-23BE-42E0-B2AE-CA90C861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8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F0AE-0FEE-4F8A-84A2-4AA5859E1AE5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847A-23BE-42E0-B2AE-CA90C861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1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F0AE-0FEE-4F8A-84A2-4AA5859E1AE5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847A-23BE-42E0-B2AE-CA90C861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4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F0AE-0FEE-4F8A-84A2-4AA5859E1AE5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847A-23BE-42E0-B2AE-CA90C861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98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F0AE-0FEE-4F8A-84A2-4AA5859E1AE5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847A-23BE-42E0-B2AE-CA90C861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47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F0AE-0FEE-4F8A-84A2-4AA5859E1AE5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847A-23BE-42E0-B2AE-CA90C861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7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F0AE-0FEE-4F8A-84A2-4AA5859E1AE5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847A-23BE-42E0-B2AE-CA90C861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7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F0AE-0FEE-4F8A-84A2-4AA5859E1AE5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847A-23BE-42E0-B2AE-CA90C861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0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1F0AE-0FEE-4F8A-84A2-4AA5859E1AE5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A847A-23BE-42E0-B2AE-CA90C861E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2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frm=1&amp;source=images&amp;cd=&amp;cad=rja&amp;uact=8&amp;docid=wFdYV1R26PIlhM&amp;tbnid=ItRzgSp1Pn1EXM:&amp;ved=0CAUQjRw&amp;url=http://www.aloqada.com/News/2012/11/21/nikolay_bordyuzha_kak_tol_ko_zharenyy_petukh_klyunet_uzbekistan_vernetsya_v_odkb&amp;ei=V0aDU_6SKcbi4QSj3YCIDA&amp;bvm=bv.67720277,d.bGE&amp;psig=AFQjCNHlMhgXMuLgnzU7XhBbcLL4tnLW8g&amp;ust=1401198296364782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//upload.wikimedia.org/wikipedia/commons/3/37/Leslie_Groves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//upload.wikimedia.org/wikipedia/commons/0/01/K-25_aerial_view_cropped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Жизнь в технологическом рывке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800" y="5805264"/>
            <a:ext cx="82444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Генрих Эрлих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Воронеж, 31 мая 2014 г.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ehrlich\Политех\Бомба\бурлаки на волг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7"/>
          <a:stretch/>
        </p:blipFill>
        <p:spPr bwMode="auto">
          <a:xfrm>
            <a:off x="0" y="841440"/>
            <a:ext cx="9144000" cy="495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297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6436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endParaRPr lang="ru-RU" dirty="0" smtClean="0"/>
          </a:p>
          <a:p>
            <a:pPr algn="ctr">
              <a:lnSpc>
                <a:spcPts val="1700"/>
              </a:lnSpc>
            </a:pP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Задел</a:t>
            </a:r>
          </a:p>
          <a:p>
            <a:pPr>
              <a:lnSpc>
                <a:spcPts val="1700"/>
              </a:lnSpc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124744"/>
            <a:ext cx="90364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Достижения советской ядерной физики в довоенный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период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 smtClean="0"/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1937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— В Радиевом институте запущен первый в Европе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циклотрон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1939 –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Я.Б.Зельдович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Ю.Б.Харитон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впервые обосновывают возможность цепной реакции деления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урана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602128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Яков Борисович Зельдович (1914-1987)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7" b="14304"/>
          <a:stretch/>
        </p:blipFill>
        <p:spPr bwMode="auto">
          <a:xfrm>
            <a:off x="899592" y="2762399"/>
            <a:ext cx="2590368" cy="325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ehrlich\Политех\Бомба\харитон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6737"/>
            <a:ext cx="2010856" cy="311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602128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Юлий Борисович Харитон (1904-1996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04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6436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endParaRPr lang="ru-RU" dirty="0" smtClean="0"/>
          </a:p>
          <a:p>
            <a:pPr algn="ctr">
              <a:lnSpc>
                <a:spcPts val="1700"/>
              </a:lnSpc>
            </a:pP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Задел</a:t>
            </a:r>
          </a:p>
          <a:p>
            <a:pPr>
              <a:lnSpc>
                <a:spcPts val="1700"/>
              </a:lnSpc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124744"/>
            <a:ext cx="90364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Достижения советской ядерной физики в довоенный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период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 smtClean="0"/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май 1940 года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— К.А. Петржак и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Г.Н.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Флёров открывают спонтанное деление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ядер урана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/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Георгий </a:t>
            </a:r>
            <a:r>
              <a:rPr lang="ru-RU" dirty="0">
                <a:latin typeface="Arial" pitchFamily="34" charset="0"/>
                <a:cs typeface="Arial" pitchFamily="34" charset="0"/>
              </a:rPr>
              <a:t>Николаевич Флёров (1913-1990),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основатель Объединенного института ядерных исследований в Дубне.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его честь назван элемент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флеровий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98" y="2590799"/>
            <a:ext cx="2847965" cy="296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14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6436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endParaRPr lang="ru-RU" dirty="0" smtClean="0"/>
          </a:p>
          <a:p>
            <a:pPr algn="ctr">
              <a:lnSpc>
                <a:spcPts val="1700"/>
              </a:lnSpc>
            </a:pP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Задел</a:t>
            </a:r>
          </a:p>
          <a:p>
            <a:pPr>
              <a:lnSpc>
                <a:spcPts val="1700"/>
              </a:lnSpc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124744"/>
            <a:ext cx="90364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Достижения советской ядерной физики в довоенный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период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 smtClean="0"/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Декабрь 1940 года – </a:t>
            </a:r>
            <a:r>
              <a:rPr lang="ru-RU" dirty="0">
                <a:latin typeface="Arial" pitchFamily="34" charset="0"/>
                <a:cs typeface="Arial" pitchFamily="34" charset="0"/>
              </a:rPr>
              <a:t>Сотрудники УФТИ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Ф.Ланге</a:t>
            </a:r>
            <a:r>
              <a:rPr lang="ru-RU" dirty="0">
                <a:latin typeface="Arial" pitchFamily="34" charset="0"/>
                <a:cs typeface="Arial" pitchFamily="34" charset="0"/>
              </a:rPr>
              <a:t>, В.А. Маслов 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В.С.Шпинель</a:t>
            </a:r>
            <a:r>
              <a:rPr lang="ru-RU" dirty="0">
                <a:latin typeface="Arial" pitchFamily="34" charset="0"/>
                <a:cs typeface="Arial" pitchFamily="34" charset="0"/>
              </a:rPr>
              <a:t> подают заявку на изобретение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«Об использовании урана как взрывчатого и ядовитого вещества».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Конец 1940 года – начало 1941 года - 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Ф.Ланге</a:t>
            </a:r>
            <a:r>
              <a:rPr lang="ru-RU" dirty="0">
                <a:latin typeface="Arial" pitchFamily="34" charset="0"/>
                <a:cs typeface="Arial" pitchFamily="34" charset="0"/>
              </a:rPr>
              <a:t>, В.А. Маслов 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В.С.Шпинель</a:t>
            </a:r>
            <a:r>
              <a:rPr lang="ru-RU" dirty="0">
                <a:latin typeface="Arial" pitchFamily="34" charset="0"/>
                <a:cs typeface="Arial" pitchFamily="34" charset="0"/>
              </a:rPr>
              <a:t> подают заявки на изобретение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«Способ приготовления урановой смеси, обогащенной ураном с массовым числом 235. Многомерная центрифуга» и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Термоциркуляционная</a:t>
            </a:r>
            <a:r>
              <a:rPr lang="ru-RU" dirty="0">
                <a:latin typeface="Arial" pitchFamily="34" charset="0"/>
                <a:cs typeface="Arial" pitchFamily="34" charset="0"/>
              </a:rPr>
              <a:t> центрифуга».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0744"/>
            <a:ext cx="1800200" cy="231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625171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Виктор Алексеевич Маслов (1913-1943)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9784"/>
            <a:ext cx="1728192" cy="23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624767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Владимир Семенович Шпинель (1911-2011) </a:t>
            </a:r>
          </a:p>
        </p:txBody>
      </p:sp>
    </p:spTree>
    <p:extLst>
      <p:ext uri="{BB962C8B-B14F-4D97-AF65-F5344CB8AC3E}">
        <p14:creationId xmlns:p14="http://schemas.microsoft.com/office/powerpoint/2010/main" val="285781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aloqada.com/images/GetCmsStorageFile.ashx?file_id=B859D2C9-CF33-E211-B4D5-000F20D0F73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88" y="1387321"/>
            <a:ext cx="7056784" cy="546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Необходимость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798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Мотиваторы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4339" name="Picture 3" descr="C:\ehrlich\Политех\Бомба\Эйнштейн и Силар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420768"/>
            <a:ext cx="6573933" cy="460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149334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Альберт  Эйнштейн и Лео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Силард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45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Организация работ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00808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		Основные принципы </a:t>
            </a:r>
          </a:p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000" dirty="0" smtClean="0">
                <a:latin typeface="Arial" pitchFamily="34" charset="0"/>
                <a:cs typeface="Arial" pitchFamily="34" charset="0"/>
                <a:sym typeface="Symbol"/>
              </a:rPr>
              <a:t>  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онцентрация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усилий (финансовых, организационных,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интеллектуальных и т.д.)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  <a:sym typeface="Symbol"/>
              </a:rPr>
              <a:t>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альтернативных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вариантов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  <a:sym typeface="Symbol"/>
              </a:rPr>
              <a:t>  </a:t>
            </a:r>
            <a:r>
              <a:rPr lang="ru-RU" sz="2000" dirty="0" smtClean="0">
                <a:latin typeface="Arial" pitchFamily="34" charset="0"/>
                <a:cs typeface="Arial" pitchFamily="34" charset="0"/>
                <a:sym typeface="Symbol"/>
              </a:rPr>
              <a:t>Правильный выбор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менеджера проекта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  <a:sym typeface="Symbol"/>
              </a:rPr>
              <a:t>  </a:t>
            </a:r>
            <a:r>
              <a:rPr lang="ru-RU" sz="2000" dirty="0" smtClean="0">
                <a:latin typeface="Arial" pitchFamily="34" charset="0"/>
                <a:cs typeface="Arial" pitchFamily="34" charset="0"/>
                <a:sym typeface="Symbol"/>
              </a:rPr>
              <a:t>Правильный выбор 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аучного руководителя проекта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  <a:sym typeface="Symbol"/>
              </a:rPr>
              <a:t>  </a:t>
            </a:r>
            <a:r>
              <a:rPr lang="ru-RU" sz="2000" dirty="0" smtClean="0">
                <a:latin typeface="Arial" pitchFamily="34" charset="0"/>
                <a:cs typeface="Arial" pitchFamily="34" charset="0"/>
                <a:sym typeface="Symbol"/>
              </a:rPr>
              <a:t>Обеспечение режима секретности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414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Организация работ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61884"/>
            <a:ext cx="9144000" cy="6469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ctr">
              <a:lnSpc>
                <a:spcPts val="14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  <a:sym typeface="Symbol"/>
              </a:rPr>
              <a:t>Концентрация усилий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400"/>
              </a:lnSpc>
            </a:pPr>
            <a:endParaRPr lang="ru-RU" dirty="0"/>
          </a:p>
        </p:txBody>
      </p:sp>
      <p:pic>
        <p:nvPicPr>
          <p:cNvPr id="16386" name="Picture 2" descr="C:\ehrlich\Политех\Бомба\Manhattan_Project_US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2856"/>
            <a:ext cx="6096000" cy="376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5897136"/>
            <a:ext cx="66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Места осуществления Манхэттенского проекта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(инженерный округ «Манхэттен»)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68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Организация работ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61884"/>
            <a:ext cx="9144000" cy="6469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ctr">
              <a:lnSpc>
                <a:spcPts val="14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  <a:sym typeface="Symbol"/>
              </a:rPr>
              <a:t>Правильный выбор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менеджера проекта</a:t>
            </a:r>
          </a:p>
          <a:p>
            <a:pPr>
              <a:lnSpc>
                <a:spcPts val="1400"/>
              </a:lnSpc>
            </a:pPr>
            <a:endParaRPr lang="ru-RU" dirty="0"/>
          </a:p>
        </p:txBody>
      </p:sp>
      <p:pic>
        <p:nvPicPr>
          <p:cNvPr id="15362" name="Picture 2" descr="File:Leslie Grov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123000" cy="39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2780928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Лесли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Гровс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(1896-1970) – военный руководитель Манхэттенского  проекта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10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Организация работ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61884"/>
            <a:ext cx="9144000" cy="6469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ctr">
              <a:lnSpc>
                <a:spcPts val="14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  <a:sym typeface="Symbol"/>
              </a:rPr>
              <a:t>Правильный выбор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менеджера проекта</a:t>
            </a:r>
          </a:p>
          <a:p>
            <a:pPr>
              <a:lnSpc>
                <a:spcPts val="1400"/>
              </a:lnSpc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2053208"/>
            <a:ext cx="4680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Л.П.Берия</a:t>
            </a:r>
            <a:r>
              <a:rPr lang="ru-RU" sz="2000" dirty="0" smtClean="0"/>
              <a:t> </a:t>
            </a:r>
            <a:r>
              <a:rPr lang="ru-RU" sz="2000" dirty="0"/>
              <a:t>(1899-1953), маршал Советского Союза (с 1945 г</a:t>
            </a:r>
            <a:r>
              <a:rPr lang="ru-RU" sz="2000" dirty="0" smtClean="0"/>
              <a:t>.), в 1945-1953 гг. – глава Специального комитета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/>
              <a:t>для руководства всеми работами по использованию атомной энергии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ehrlich\Политех\Бомба\бер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3208"/>
            <a:ext cx="3692190" cy="468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3861048"/>
            <a:ext cx="4392488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При всей неоднозначности личности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Л.П.Берия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 оценок его деятельности, не подлежит сомнению, что Атомный проект СССР был реализован в кратчайшие сроки в значительной мере благодаря его выдающимся организаторским способностям.  </a:t>
            </a:r>
          </a:p>
        </p:txBody>
      </p:sp>
    </p:spTree>
    <p:extLst>
      <p:ext uri="{BB962C8B-B14F-4D97-AF65-F5344CB8AC3E}">
        <p14:creationId xmlns:p14="http://schemas.microsoft.com/office/powerpoint/2010/main" val="1196712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Организация работ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61884"/>
            <a:ext cx="9144000" cy="6469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ctr">
              <a:lnSpc>
                <a:spcPts val="14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  <a:sym typeface="Symbol"/>
              </a:rPr>
              <a:t>Правильный выбор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менеджера проекта</a:t>
            </a:r>
          </a:p>
          <a:p>
            <a:pPr>
              <a:lnSpc>
                <a:spcPts val="1400"/>
              </a:lnSpc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445224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Борис Львович Ванников </a:t>
            </a:r>
            <a:r>
              <a:rPr lang="ru-RU" sz="2000" dirty="0"/>
              <a:t>(1897-1962), </a:t>
            </a:r>
            <a:r>
              <a:rPr lang="ru-RU" sz="2000" dirty="0" smtClean="0"/>
              <a:t>генерал-полковник </a:t>
            </a:r>
            <a:r>
              <a:rPr lang="ru-RU" sz="2000" dirty="0"/>
              <a:t>инженерно-технической службы </a:t>
            </a:r>
            <a:r>
              <a:rPr lang="ru-RU" sz="2000" dirty="0" smtClean="0"/>
              <a:t>,  начальник Первого главного управления и председатель Технического совета Специального комитета,  </a:t>
            </a:r>
            <a:r>
              <a:rPr lang="ru-RU" sz="2000" dirty="0"/>
              <a:t>трижды Герой Социалистического труда (1942, 1949, 1954).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ehrlich\Политех\Бомба\Ванников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31085"/>
            <a:ext cx="4924239" cy="341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9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6436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endParaRPr lang="ru-RU" dirty="0" smtClean="0"/>
          </a:p>
          <a:p>
            <a:pPr algn="ctr">
              <a:lnSpc>
                <a:spcPts val="1700"/>
              </a:lnSpc>
            </a:pP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Задел</a:t>
            </a:r>
          </a:p>
          <a:p>
            <a:pPr>
              <a:lnSpc>
                <a:spcPts val="1700"/>
              </a:lnSpc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124744"/>
            <a:ext cx="903649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Достижения советской ядерной физики в довоенный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период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1918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Решение о создании завода по извлечению радия. Руководитель проекта –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В.Г.Хлопин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Виталий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Григорьевич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Хлопин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(1890-1950)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48"/>
          <a:stretch/>
        </p:blipFill>
        <p:spPr bwMode="auto">
          <a:xfrm>
            <a:off x="3203848" y="2438400"/>
            <a:ext cx="1951072" cy="30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385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Организация работ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61884"/>
            <a:ext cx="9144000" cy="63094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ctr">
              <a:lnSpc>
                <a:spcPts val="14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  <a:sym typeface="Symbol"/>
              </a:rPr>
              <a:t>Правильный выбор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научного руководителя проекта</a:t>
            </a:r>
          </a:p>
          <a:p>
            <a:pPr>
              <a:lnSpc>
                <a:spcPts val="1400"/>
              </a:lnSpc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0" y="6046246"/>
            <a:ext cx="6264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Роберт Оппенгеймер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(1904-1967) – научный руководитель Манхэттенского  проекта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mysteriesexplored.files.wordpress.com/2011/08/j-robert-oppenhei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132856"/>
            <a:ext cx="5197011" cy="38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200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Организация работ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61884"/>
            <a:ext cx="9144000" cy="63094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ctr">
              <a:lnSpc>
                <a:spcPts val="14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  <a:sym typeface="Symbol"/>
              </a:rPr>
              <a:t>Правильный выбор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научного руководителя проекта</a:t>
            </a:r>
          </a:p>
          <a:p>
            <a:pPr>
              <a:lnSpc>
                <a:spcPts val="1400"/>
              </a:lnSpc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5805264"/>
            <a:ext cx="619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Игорь Васильевич Курчатов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(1902-1960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 – научный руководитель Атомного проекта СССР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42952"/>
            <a:ext cx="4816292" cy="360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457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Организация работ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61884"/>
            <a:ext cx="9144000" cy="63094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ctr">
              <a:lnSpc>
                <a:spcPts val="14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  <a:sym typeface="Symbol"/>
              </a:rPr>
              <a:t>Обеспечение режима секретности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400"/>
              </a:lnSpc>
            </a:pPr>
            <a:endParaRPr lang="ru-RU" dirty="0"/>
          </a:p>
        </p:txBody>
      </p:sp>
      <p:pic>
        <p:nvPicPr>
          <p:cNvPr id="21506" name="Picture 2" descr="C:\ehrlich\Политех\Бомба\секретнос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1" y="2058699"/>
            <a:ext cx="5760605" cy="439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masterframe.ru/images/catalog/large/posters_1594111151558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15" y="2072698"/>
            <a:ext cx="3217529" cy="438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68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Шпионаж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3554" name="Picture 2" descr="C:\ehrlich\Политех\Бомба\Хол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67148"/>
            <a:ext cx="1949602" cy="250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ehrlich\Политех\Бомба\Фукс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8" y="1412776"/>
            <a:ext cx="1905704" cy="255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236" y="396815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Клаус Фукс (1911-1988)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3972696"/>
            <a:ext cx="395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Теодор Холл (1925-1999)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581128"/>
            <a:ext cx="878497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«Причина в том, что я всегда был не согласен с теми, кто считает исторической </a:t>
            </a:r>
            <a:r>
              <a:rPr lang="ru-RU" sz="1600" dirty="0" smtClean="0"/>
              <a:t>ошибкой возникновение на карте мира </a:t>
            </a:r>
            <a:r>
              <a:rPr lang="ru-RU" sz="1600" dirty="0"/>
              <a:t>социалистического государства. Еще меньше я согласен с теми, кто считает возможным исправить эту ошибку, используя германский фашизм или атомную бомбу. Американская монополия на нее представляет опасность для всего мира и она должна быть разрушена. Я очень надеюсь, что этим сокрушительным оружием будут располагать не только Соединенные Штаты, но и Советский Союз. Это создало бы стратегическое равновесие в мировом масштабе: ты не трогаешь меня, а я не трогаю тебя. Как говорят, худой мир лучше доброй ссоры». </a:t>
            </a:r>
          </a:p>
        </p:txBody>
      </p:sp>
      <p:pic>
        <p:nvPicPr>
          <p:cNvPr id="23556" name="Picture 4" descr="C:\ehrlich\Политех\Бомба\Розенберги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13035" r="3702" b="8669"/>
          <a:stretch/>
        </p:blipFill>
        <p:spPr bwMode="auto">
          <a:xfrm>
            <a:off x="5004049" y="1449487"/>
            <a:ext cx="3387270" cy="23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4048" y="3790429"/>
            <a:ext cx="4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Юлиус</a:t>
            </a:r>
            <a:r>
              <a:rPr lang="ru-RU" dirty="0" smtClean="0"/>
              <a:t> (</a:t>
            </a:r>
            <a:r>
              <a:rPr lang="ru-RU" dirty="0" smtClean="0"/>
              <a:t>1918–1953</a:t>
            </a:r>
            <a:r>
              <a:rPr lang="ru-RU" dirty="0"/>
              <a:t>)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smtClean="0"/>
              <a:t>Этель (1918-1953) </a:t>
            </a:r>
            <a:r>
              <a:rPr lang="ru-RU" dirty="0" smtClean="0"/>
              <a:t>Розенберги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97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новых отраслей промышленности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0080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		</a:t>
            </a:r>
            <a:endParaRPr lang="ru-RU" dirty="0"/>
          </a:p>
        </p:txBody>
      </p:sp>
      <p:pic>
        <p:nvPicPr>
          <p:cNvPr id="1026" name="Picture 2" descr="монтаж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t="5950" r="3427" b="10938"/>
          <a:stretch/>
        </p:blipFill>
        <p:spPr bwMode="auto">
          <a:xfrm>
            <a:off x="533401" y="1268760"/>
            <a:ext cx="339852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39952" y="1268760"/>
            <a:ext cx="468052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25 декабря 1946 года</a:t>
            </a:r>
            <a:r>
              <a:rPr lang="ru-RU" dirty="0"/>
              <a:t> </a:t>
            </a:r>
            <a:r>
              <a:rPr lang="ru-RU" dirty="0" smtClean="0"/>
              <a:t>в Лаборатории </a:t>
            </a:r>
            <a:r>
              <a:rPr lang="ru-RU" dirty="0"/>
              <a:t>№ 2 пущен </a:t>
            </a:r>
            <a:r>
              <a:rPr lang="ru-RU" dirty="0" smtClean="0"/>
              <a:t>первый </a:t>
            </a:r>
            <a:r>
              <a:rPr lang="ru-RU" dirty="0"/>
              <a:t>исследовательский уран-графитовый реактор Ф-1 и осуществлена самоподдерживающаяся цепная реакция. Сооружение реактора было начато 15 ноября 1946 г. Реактор содержал 45 тонн металлического урана. </a:t>
            </a:r>
            <a:endParaRPr lang="ru-RU" dirty="0"/>
          </a:p>
        </p:txBody>
      </p:sp>
      <p:pic>
        <p:nvPicPr>
          <p:cNvPr id="1029" name="Picture 5" descr="C:\ehrlich\Политех\Бомба\промреактор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" t="8052" r="4263" b="10347"/>
          <a:stretch/>
        </p:blipFill>
        <p:spPr bwMode="auto">
          <a:xfrm>
            <a:off x="425799" y="3878580"/>
            <a:ext cx="3611881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340798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Сборка реактора Ф-1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638132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Здание первого промышленного реактора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4149080"/>
            <a:ext cx="446449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Первый уран-графитовый промышленный реактор А для наработки оружейного плутония был запущен </a:t>
            </a:r>
            <a:r>
              <a:rPr lang="ru-RU" dirty="0"/>
              <a:t>на комбинате № 817 в г. Челябинск-40 (г. Озерск Челябинской обл.) </a:t>
            </a:r>
            <a:r>
              <a:rPr lang="ru-RU" b="1" dirty="0" smtClean="0"/>
              <a:t>8 </a:t>
            </a:r>
            <a:r>
              <a:rPr lang="ru-RU" b="1" dirty="0"/>
              <a:t>июня 1948 года</a:t>
            </a:r>
            <a:r>
              <a:rPr lang="ru-RU" dirty="0"/>
              <a:t>. 19 июня </a:t>
            </a:r>
            <a:r>
              <a:rPr lang="ru-RU" dirty="0" smtClean="0"/>
              <a:t>он был выведен  </a:t>
            </a:r>
            <a:r>
              <a:rPr lang="ru-RU" dirty="0"/>
              <a:t>на проектную мощность (100 МВт).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646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новых отраслей промышленности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0080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		</a:t>
            </a:r>
            <a:endParaRPr lang="ru-RU" dirty="0"/>
          </a:p>
        </p:txBody>
      </p:sp>
      <p:pic>
        <p:nvPicPr>
          <p:cNvPr id="2050" name="Picture 2" descr="8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t="5674" r="4096" b="9729"/>
          <a:stretch/>
        </p:blipFill>
        <p:spPr bwMode="auto">
          <a:xfrm>
            <a:off x="1855992" y="1556792"/>
            <a:ext cx="5380219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523849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Строительство завода № 814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925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новых отраслей промышленности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0080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		</a:t>
            </a:r>
            <a:endParaRPr lang="ru-RU" dirty="0"/>
          </a:p>
        </p:txBody>
      </p:sp>
      <p:pic>
        <p:nvPicPr>
          <p:cNvPr id="3074" name="Picture 2" descr="C:\ehrlich\Политех\Бомба\каскад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t="2946" r="2208" b="9959"/>
          <a:stretch/>
        </p:blipFill>
        <p:spPr bwMode="auto">
          <a:xfrm>
            <a:off x="1678073" y="1432560"/>
            <a:ext cx="6321505" cy="430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58772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Блок газодиффузионных машин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25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новых отраслей промышленности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0080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		</a:t>
            </a:r>
            <a:endParaRPr lang="ru-RU" dirty="0"/>
          </a:p>
        </p:txBody>
      </p:sp>
      <p:pic>
        <p:nvPicPr>
          <p:cNvPr id="4098" name="Picture 2" descr="File:K-25 aerial view cropp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06096"/>
            <a:ext cx="5564096" cy="37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157192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К-25</a:t>
            </a:r>
            <a:r>
              <a:rPr lang="ru-RU" dirty="0"/>
              <a:t> — </a:t>
            </a:r>
            <a:r>
              <a:rPr lang="ru-RU" dirty="0" smtClean="0"/>
              <a:t>завод по обогащению урана, </a:t>
            </a:r>
            <a:r>
              <a:rPr lang="ru-RU" dirty="0" err="1" smtClean="0"/>
              <a:t>Оук-Ридж</a:t>
            </a:r>
            <a:r>
              <a:rPr lang="ru-RU" dirty="0" smtClean="0"/>
              <a:t>, Теннесси, США. На момент завершения строительства был крупнейшим сооружением в мире. Расходы на строительство – 512 миллионов долларов. </a:t>
            </a:r>
            <a:r>
              <a:rPr lang="ru-RU" dirty="0"/>
              <a:t>В 1944 году в здании работало более 25 000 человек. </a:t>
            </a:r>
            <a:r>
              <a:rPr lang="ru-RU" dirty="0" smtClean="0"/>
              <a:t> В 1954 </a:t>
            </a:r>
            <a:r>
              <a:rPr lang="ru-RU" dirty="0"/>
              <a:t>году город </a:t>
            </a:r>
            <a:r>
              <a:rPr lang="ru-RU" dirty="0" err="1"/>
              <a:t>Оук-Ридж</a:t>
            </a:r>
            <a:r>
              <a:rPr lang="ru-RU" dirty="0"/>
              <a:t> потреблял 10% всей вырабатываемой в США </a:t>
            </a:r>
            <a:r>
              <a:rPr lang="ru-RU" dirty="0" smtClean="0"/>
              <a:t>электроэнергии.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925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новых отраслей промышленности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5733256"/>
            <a:ext cx="540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Окончание смены на заводе К-25</a:t>
            </a:r>
            <a:endParaRPr lang="ru-RU" dirty="0"/>
          </a:p>
        </p:txBody>
      </p:sp>
      <p:pic>
        <p:nvPicPr>
          <p:cNvPr id="5122" name="Picture 2" descr="C:\ehrlich\Политех\Бомба\Смена в Оук-Рид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295944"/>
            <a:ext cx="5672222" cy="40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25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новых отраслей промышленности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0080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		</a:t>
            </a:r>
            <a:endParaRPr lang="ru-RU" dirty="0"/>
          </a:p>
        </p:txBody>
      </p:sp>
      <p:pic>
        <p:nvPicPr>
          <p:cNvPr id="6146" name="Picture 2" descr="C:\ehrlich\Политех\Бомба\женщины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4661" b="10720"/>
          <a:stretch/>
        </p:blipFill>
        <p:spPr bwMode="auto">
          <a:xfrm>
            <a:off x="1761484" y="1556793"/>
            <a:ext cx="570528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537321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Сотрудники установки У-5 по выделению плутония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92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6436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endParaRPr lang="ru-RU" dirty="0" smtClean="0"/>
          </a:p>
          <a:p>
            <a:pPr algn="ctr">
              <a:lnSpc>
                <a:spcPts val="1700"/>
              </a:lnSpc>
            </a:pP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Задел</a:t>
            </a:r>
          </a:p>
          <a:p>
            <a:pPr>
              <a:lnSpc>
                <a:spcPts val="1700"/>
              </a:lnSpc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124744"/>
            <a:ext cx="903649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Достижения советской ядерной физики в довоенный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период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 smtClean="0"/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24.09.1918 –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Организация в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Петрограде Государственного рентгенологического и радиологического института (ГРРИ), в состав которого входило физико-техническое отделение во главе с профессором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А.Ф.Иоффе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В 1922 году отделение превратилось в Физико-технический институт (ЛФТИ).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8" y="3467498"/>
            <a:ext cx="2216998" cy="318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3645024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Абрам Федорович Иоффе (1880-1960), выдающийся ученый, «отец советской физики», академик. Из школы Иоффе вышли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И.В.Курчатов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Н.Н.Семенов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И.К.Кикоин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Я.И.Френкель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Л.Д.Ландау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А.И.Алиханов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Л.А.Арцимович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Я.Б.Зельдович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И.Е.Тамм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Ю.Б.Харитон</a:t>
            </a:r>
            <a:r>
              <a:rPr lang="ru-RU" dirty="0">
                <a:latin typeface="Arial" pitchFamily="34" charset="0"/>
                <a:cs typeface="Arial" pitchFamily="34" charset="0"/>
              </a:rPr>
              <a:t> и десятки других выдающихся физиков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025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новых отраслей промышленности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26876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Семипалатинский испытательный полигон </a:t>
            </a:r>
            <a:endParaRPr lang="ru-RU" sz="2400" b="1" dirty="0" smtClean="0"/>
          </a:p>
          <a:p>
            <a:pPr algn="ctr"/>
            <a:r>
              <a:rPr lang="ru-RU" sz="2000" dirty="0" smtClean="0"/>
              <a:t>Создан по постановлению Правительства СССР от  21</a:t>
            </a:r>
            <a:r>
              <a:rPr lang="ru-RU" sz="2000" dirty="0"/>
              <a:t> апреля 1947 года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ru-RU" dirty="0"/>
          </a:p>
        </p:txBody>
      </p:sp>
      <p:pic>
        <p:nvPicPr>
          <p:cNvPr id="7170" name="Picture 2" descr="C:\ehrlich\Политех\Бомба\Семипалатинс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43" y="2108383"/>
            <a:ext cx="5832698" cy="368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3642" y="5877272"/>
            <a:ext cx="6228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Площадь полигона составила 18 500 квадратных километров (для </a:t>
            </a:r>
            <a:r>
              <a:rPr lang="ru-RU" dirty="0" smtClean="0"/>
              <a:t>сравнения: площадь </a:t>
            </a:r>
            <a:r>
              <a:rPr lang="ru-RU" dirty="0"/>
              <a:t>Бельгии – 30 528 </a:t>
            </a:r>
            <a:r>
              <a:rPr lang="ru-RU" dirty="0" err="1"/>
              <a:t>кв.км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783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Использование иностранных специалистов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8194" name="Picture 2" descr="C:\ehrlich\Политех\Бомба\гер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07" y="1412776"/>
            <a:ext cx="2157893" cy="26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844824"/>
            <a:ext cx="54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Густав Людвиг Герц (1887-1975), немецкий физик, Лауреат Нобелевской премии по физике (1925 г.) «за открытие законов соударения электрона с атомом». В 1945-1954 гг. </a:t>
            </a:r>
            <a:r>
              <a:rPr lang="ru-RU" dirty="0" smtClean="0"/>
              <a:t> Возглавлял Институт «Г» в Сухуми. </a:t>
            </a:r>
            <a:r>
              <a:rPr lang="ru-RU" dirty="0"/>
              <a:t>Лауреат Сталинской премии 1951 г. После возвращения в Германию был директором Физического института в Лейпциге (ГДР). </a:t>
            </a:r>
            <a:endParaRPr lang="ru-RU" dirty="0"/>
          </a:p>
        </p:txBody>
      </p:sp>
      <p:pic>
        <p:nvPicPr>
          <p:cNvPr id="8195" name="Picture 3" descr="сухум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2639" r="3084" b="10839"/>
          <a:stretch/>
        </p:blipFill>
        <p:spPr bwMode="auto">
          <a:xfrm>
            <a:off x="613907" y="4282096"/>
            <a:ext cx="3688080" cy="253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501317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этом доме жили сотрудники Института «Г»</a:t>
            </a:r>
            <a:r>
              <a:rPr lang="ru-RU" dirty="0"/>
              <a:t> 9-го Управления НКВД СССР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405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Использование иностранных специалистов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1384960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Манфред </a:t>
            </a:r>
            <a:r>
              <a:rPr lang="ru-RU" dirty="0"/>
              <a:t>фон </a:t>
            </a:r>
            <a:r>
              <a:rPr lang="ru-RU" dirty="0" err="1"/>
              <a:t>Арденне</a:t>
            </a:r>
            <a:r>
              <a:rPr lang="ru-RU" dirty="0"/>
              <a:t> (1907-1997), </a:t>
            </a:r>
            <a:r>
              <a:rPr lang="ru-RU" dirty="0" smtClean="0"/>
              <a:t> немецкий </a:t>
            </a:r>
            <a:r>
              <a:rPr lang="ru-RU" dirty="0"/>
              <a:t>физик и изобретатель, возглавлял частную исследовательскую лабораторию в Берлине, работал по немецкому «Уран-проекту</a:t>
            </a:r>
            <a:r>
              <a:rPr lang="ru-RU" dirty="0" smtClean="0"/>
              <a:t>». После  </a:t>
            </a:r>
            <a:r>
              <a:rPr lang="ru-RU" dirty="0"/>
              <a:t>окончания войны </a:t>
            </a:r>
            <a:r>
              <a:rPr lang="ru-RU" dirty="0" smtClean="0"/>
              <a:t>руководил Институтом «А» в Сухуми.  </a:t>
            </a:r>
            <a:r>
              <a:rPr lang="ru-RU" dirty="0"/>
              <a:t>Дважды лауреат Сталинской премии (1947, 1953). В 1955 г. вернулся в Германию и возглавил частный научно-исследовательский институт в Дрездене. </a:t>
            </a:r>
            <a:endParaRPr lang="ru-RU" dirty="0"/>
          </a:p>
        </p:txBody>
      </p:sp>
      <p:pic>
        <p:nvPicPr>
          <p:cNvPr id="9218" name="Picture 2" descr="C:\ehrlich\Политех\Бомба\арденн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r="4384"/>
          <a:stretch/>
        </p:blipFill>
        <p:spPr bwMode="auto">
          <a:xfrm>
            <a:off x="755576" y="1384960"/>
            <a:ext cx="2592288" cy="37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ehrlich\Политех\Бомба\арденне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91" y="3954925"/>
            <a:ext cx="1858133" cy="271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566124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этом здании санатория «Синоп» в Сухуми располагался институт «А» в 1940-е годы.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646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Использование иностранных специалистов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1340768"/>
            <a:ext cx="5040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Николаус </a:t>
            </a:r>
            <a:r>
              <a:rPr lang="ru-RU" dirty="0" err="1"/>
              <a:t>Риль</a:t>
            </a:r>
            <a:r>
              <a:rPr lang="ru-RU" dirty="0"/>
              <a:t> (</a:t>
            </a:r>
            <a:r>
              <a:rPr lang="ru-RU" dirty="0" smtClean="0"/>
              <a:t>1901-1990) </a:t>
            </a:r>
            <a:r>
              <a:rPr lang="ru-RU" dirty="0"/>
              <a:t>В 1945-1950 гг. возглавлял производство металлического урана на заводе №12, в 1950-1952 гг. – руководил Институтом «</a:t>
            </a:r>
            <a:r>
              <a:rPr lang="ru-RU" dirty="0" smtClean="0"/>
              <a:t>Б». </a:t>
            </a:r>
            <a:r>
              <a:rPr lang="ru-RU" dirty="0"/>
              <a:t>С ним также работали другие немецкие физики-атомщики - А. </a:t>
            </a:r>
            <a:r>
              <a:rPr lang="ru-RU" dirty="0" err="1"/>
              <a:t>Барони</a:t>
            </a:r>
            <a:r>
              <a:rPr lang="ru-RU" dirty="0"/>
              <a:t>, Г. Борн, А. </a:t>
            </a:r>
            <a:r>
              <a:rPr lang="ru-RU" dirty="0" err="1"/>
              <a:t>Катч</a:t>
            </a:r>
            <a:r>
              <a:rPr lang="ru-RU" dirty="0"/>
              <a:t>, В. </a:t>
            </a:r>
            <a:r>
              <a:rPr lang="ru-RU" dirty="0" err="1"/>
              <a:t>Кирст</a:t>
            </a:r>
            <a:r>
              <a:rPr lang="ru-RU" dirty="0"/>
              <a:t>, Н. Е. </a:t>
            </a:r>
            <a:r>
              <a:rPr lang="ru-RU" dirty="0" err="1"/>
              <a:t>Ортманн</a:t>
            </a:r>
            <a:r>
              <a:rPr lang="ru-RU" dirty="0"/>
              <a:t>, Г. </a:t>
            </a:r>
            <a:r>
              <a:rPr lang="ru-RU" dirty="0" err="1"/>
              <a:t>Шмиц</a:t>
            </a:r>
            <a:r>
              <a:rPr lang="ru-RU" dirty="0"/>
              <a:t>, </a:t>
            </a:r>
            <a:r>
              <a:rPr lang="ru-RU" dirty="0" err="1"/>
              <a:t>Г.Тиме</a:t>
            </a:r>
            <a:r>
              <a:rPr lang="ru-RU" dirty="0"/>
              <a:t>, </a:t>
            </a:r>
            <a:r>
              <a:rPr lang="ru-RU" dirty="0" err="1"/>
              <a:t>Г.Вирт</a:t>
            </a:r>
            <a:r>
              <a:rPr lang="ru-RU" dirty="0"/>
              <a:t>, К </a:t>
            </a:r>
            <a:r>
              <a:rPr lang="ru-RU" dirty="0" err="1"/>
              <a:t>Циммер</a:t>
            </a:r>
            <a:r>
              <a:rPr lang="ru-RU" dirty="0"/>
              <a:t> и др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После </a:t>
            </a:r>
            <a:r>
              <a:rPr lang="ru-RU" dirty="0"/>
              <a:t>испытания атомной бомбы в 1949 г. по представлению </a:t>
            </a:r>
            <a:r>
              <a:rPr lang="ru-RU" dirty="0" err="1"/>
              <a:t>Л.П.Берия</a:t>
            </a:r>
            <a:r>
              <a:rPr lang="ru-RU" dirty="0"/>
              <a:t> </a:t>
            </a:r>
            <a:r>
              <a:rPr lang="ru-RU" dirty="0" err="1"/>
              <a:t>Н.Рилю</a:t>
            </a:r>
            <a:r>
              <a:rPr lang="ru-RU" dirty="0"/>
              <a:t> было присвоено звание Героя Социалистического </a:t>
            </a:r>
            <a:r>
              <a:rPr lang="ru-RU" dirty="0" smtClean="0"/>
              <a:t>труда. </a:t>
            </a:r>
            <a:r>
              <a:rPr lang="ru-RU" dirty="0"/>
              <a:t>В 1955 г. </a:t>
            </a:r>
            <a:r>
              <a:rPr lang="ru-RU" dirty="0" err="1"/>
              <a:t>Н.Риль</a:t>
            </a:r>
            <a:r>
              <a:rPr lang="ru-RU" dirty="0"/>
              <a:t> вернулся в Германию, работал в Мюнхене (ФРГ) на исследовательском атомном реакторе.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		</a:t>
            </a:r>
            <a:endParaRPr lang="ru-RU" dirty="0"/>
          </a:p>
        </p:txBody>
      </p:sp>
      <p:pic>
        <p:nvPicPr>
          <p:cNvPr id="10242" name="Picture 2" descr="C:\ehrlich\Политех\Бомба\ри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915016" cy="43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75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201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31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6436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endParaRPr lang="ru-RU" dirty="0" smtClean="0"/>
          </a:p>
          <a:p>
            <a:pPr algn="ctr">
              <a:lnSpc>
                <a:spcPts val="1700"/>
              </a:lnSpc>
            </a:pP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Задел</a:t>
            </a:r>
          </a:p>
          <a:p>
            <a:pPr>
              <a:lnSpc>
                <a:spcPts val="1700"/>
              </a:lnSpc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124744"/>
            <a:ext cx="90364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Достижения советской ядерной физики в довоенный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период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 smtClean="0"/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23.01.1922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– Открытие Радиевого института во главе с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В.И.Вернадским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Владимир Иванович Вернадский (1863-1945), русский и советский ученый, естествоиспытатель, философ и общественный деятель.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28850"/>
            <a:ext cx="2762225" cy="34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39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6436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endParaRPr lang="ru-RU" dirty="0" smtClean="0"/>
          </a:p>
          <a:p>
            <a:pPr algn="ctr">
              <a:lnSpc>
                <a:spcPts val="1700"/>
              </a:lnSpc>
            </a:pP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Задел</a:t>
            </a:r>
          </a:p>
          <a:p>
            <a:pPr>
              <a:lnSpc>
                <a:spcPts val="1700"/>
              </a:lnSpc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124744"/>
            <a:ext cx="903649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Достижения советской ядерной физики в довоенный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период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 smtClean="0"/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1927 –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Д.В.Скобельцын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 помощью камеры Вильсона впервые наблюдает ливни космических частиц. 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Дмитрий </a:t>
            </a:r>
            <a:r>
              <a:rPr lang="ru-RU" dirty="0">
                <a:latin typeface="Arial" pitchFamily="34" charset="0"/>
                <a:cs typeface="Arial" pitchFamily="34" charset="0"/>
              </a:rPr>
              <a:t>Владимирович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Скобельцын</a:t>
            </a:r>
            <a:r>
              <a:rPr lang="ru-RU" dirty="0">
                <a:latin typeface="Arial" pitchFamily="34" charset="0"/>
                <a:cs typeface="Arial" pitchFamily="34" charset="0"/>
              </a:rPr>
              <a:t> (1892-1990) – советский физик-экспериментатор, специалист в области космических излучений и физики высоких энергий. Был директором Физического института им.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П.Н.Лебедева</a:t>
            </a:r>
            <a:r>
              <a:rPr lang="ru-RU" dirty="0">
                <a:latin typeface="Arial" pitchFamily="34" charset="0"/>
                <a:cs typeface="Arial" pitchFamily="34" charset="0"/>
              </a:rPr>
              <a:t> (ФИАН) и НИИ ядерной физики МГУ. </a:t>
            </a:r>
            <a:endParaRPr lang="ru-RU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470745"/>
            <a:ext cx="20764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74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6436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endParaRPr lang="ru-RU" dirty="0" smtClean="0"/>
          </a:p>
          <a:p>
            <a:pPr algn="ctr">
              <a:lnSpc>
                <a:spcPts val="1700"/>
              </a:lnSpc>
            </a:pP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Задел</a:t>
            </a:r>
          </a:p>
          <a:p>
            <a:pPr>
              <a:lnSpc>
                <a:spcPts val="1700"/>
              </a:lnSpc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124744"/>
            <a:ext cx="903649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Достижения советской ядерной физики в довоенный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период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 smtClean="0"/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1928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Н.Н.Семенов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открыл химические разветвленные цепные реакции, протекающие с ускорением и последующим воспламенением (взрывом).  </a:t>
            </a: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Николай </a:t>
            </a:r>
            <a:r>
              <a:rPr lang="ru-RU" dirty="0">
                <a:latin typeface="Arial" pitchFamily="34" charset="0"/>
                <a:cs typeface="Arial" pitchFamily="34" charset="0"/>
              </a:rPr>
              <a:t>Николаевич Семёнов (1896-1986),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лауреат </a:t>
            </a:r>
            <a:r>
              <a:rPr lang="ru-RU" dirty="0">
                <a:latin typeface="Arial" pitchFamily="34" charset="0"/>
                <a:cs typeface="Arial" pitchFamily="34" charset="0"/>
              </a:rPr>
              <a:t>Нобелевской премии по химии за разработку теории цепных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реакций. Воспитал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Я.Б.Зельдовича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Ю.Б.Харитона</a:t>
            </a:r>
            <a:r>
              <a:rPr lang="ru-RU" dirty="0">
                <a:latin typeface="Arial" pitchFamily="34" charset="0"/>
                <a:cs typeface="Arial" pitchFamily="34" charset="0"/>
              </a:rPr>
              <a:t> и многих других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3210272" cy="323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27984" y="3212854"/>
            <a:ext cx="38164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П.Л.Капица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Н.Н.Семенов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Кустодиев, 1921 г.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4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6436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endParaRPr lang="ru-RU" dirty="0" smtClean="0"/>
          </a:p>
          <a:p>
            <a:pPr algn="ctr">
              <a:lnSpc>
                <a:spcPts val="1700"/>
              </a:lnSpc>
            </a:pP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Задел</a:t>
            </a:r>
          </a:p>
          <a:p>
            <a:pPr>
              <a:lnSpc>
                <a:spcPts val="1700"/>
              </a:lnSpc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124744"/>
            <a:ext cx="9036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Достижения советской ядерной физики в довоенный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период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 smtClean="0"/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1928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Л.И.Мандельштам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М.А.Леонтович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сформулировали теорию радиоактивного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распада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Михаил </a:t>
            </a:r>
            <a:r>
              <a:rPr lang="ru-RU" dirty="0">
                <a:latin typeface="Arial" pitchFamily="34" charset="0"/>
                <a:cs typeface="Arial" pitchFamily="34" charset="0"/>
              </a:rPr>
              <a:t>Александрович Леонтович 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1903-1981). </a:t>
            </a:r>
            <a:r>
              <a:rPr lang="ru-RU" dirty="0">
                <a:latin typeface="Arial" pitchFamily="34" charset="0"/>
                <a:cs typeface="Arial" pitchFamily="34" charset="0"/>
              </a:rPr>
              <a:t>С 1951 г. возглавлял советские теоретические исследования в области управляемого термоядерного синтеза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415" y="2420888"/>
            <a:ext cx="2546886" cy="31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39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6436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endParaRPr lang="ru-RU" dirty="0" smtClean="0"/>
          </a:p>
          <a:p>
            <a:pPr algn="ctr">
              <a:lnSpc>
                <a:spcPts val="1700"/>
              </a:lnSpc>
            </a:pP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Задел</a:t>
            </a:r>
          </a:p>
          <a:p>
            <a:pPr>
              <a:lnSpc>
                <a:spcPts val="1700"/>
              </a:lnSpc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124744"/>
            <a:ext cx="90364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Достижения советской ядерной физики в довоенный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период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 smtClean="0"/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1932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— Д.Д. Иваненко выдвинул гипотезу строения ядер из протонов и нейтронов.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Iwanenko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D.D., The neutron hypothesis, Nature 1932, v. 129, 798).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			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Д.Иваненко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(справа), Л.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Д.Ландау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			   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Женя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Канегиссер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в будущем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леди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			 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Пайерлс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Дмитрий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Дмитриевич Иваненко (1904-1994)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7"/>
            <a:ext cx="2592288" cy="330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45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6436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endParaRPr lang="ru-RU" dirty="0" smtClean="0"/>
          </a:p>
          <a:p>
            <a:pPr algn="ctr">
              <a:lnSpc>
                <a:spcPts val="1700"/>
              </a:lnSpc>
            </a:pP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Задел</a:t>
            </a:r>
          </a:p>
          <a:p>
            <a:pPr>
              <a:lnSpc>
                <a:spcPts val="1700"/>
              </a:lnSpc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124744"/>
            <a:ext cx="90364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Достижения советской ядерной физики в довоенный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период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 smtClean="0"/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1934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И.Е.Тамм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разработал общепринятое в настоящее время представление о природе ядерных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сил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/>
              <a:t>Игорь Евгеньевич Тамм (1895-1971), </a:t>
            </a:r>
            <a:r>
              <a:rPr lang="ru-RU" sz="2000" dirty="0" smtClean="0"/>
              <a:t>лауреат </a:t>
            </a:r>
            <a:r>
              <a:rPr lang="ru-RU" sz="2000" dirty="0"/>
              <a:t>Нобелевской премии по физике 1958 г. (совместно с </a:t>
            </a:r>
            <a:r>
              <a:rPr lang="ru-RU" sz="2000" dirty="0" err="1"/>
              <a:t>П.А.Черенковым</a:t>
            </a:r>
            <a:r>
              <a:rPr lang="ru-RU" sz="2000" dirty="0"/>
              <a:t> и </a:t>
            </a:r>
            <a:r>
              <a:rPr lang="ru-RU" sz="2000" dirty="0" err="1"/>
              <a:t>И.М.Франком</a:t>
            </a:r>
            <a:r>
              <a:rPr lang="ru-RU" sz="2000" dirty="0"/>
              <a:t>), научный руководитель Андрея Дмитриевича </a:t>
            </a:r>
            <a:r>
              <a:rPr lang="ru-RU" sz="2000" dirty="0" smtClean="0"/>
              <a:t>Сахарова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16" y="2492896"/>
            <a:ext cx="3293145" cy="292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5"/>
            <a:ext cx="2216667" cy="2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211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1159</Words>
  <Application>Microsoft Office PowerPoint</Application>
  <PresentationFormat>Экран (4:3)</PresentationFormat>
  <Paragraphs>274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Эрлих Генрих Владимирович</dc:creator>
  <cp:lastModifiedBy>Эрлих Генрих Владимирович</cp:lastModifiedBy>
  <cp:revision>46</cp:revision>
  <dcterms:created xsi:type="dcterms:W3CDTF">2014-05-26T09:00:30Z</dcterms:created>
  <dcterms:modified xsi:type="dcterms:W3CDTF">2014-05-30T08:59:16Z</dcterms:modified>
</cp:coreProperties>
</file>