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62" r:id="rId3"/>
    <p:sldId id="287" r:id="rId4"/>
    <p:sldId id="263" r:id="rId5"/>
    <p:sldId id="282" r:id="rId6"/>
    <p:sldId id="289" r:id="rId7"/>
    <p:sldId id="283" r:id="rId8"/>
    <p:sldId id="281" r:id="rId9"/>
    <p:sldId id="296" r:id="rId10"/>
    <p:sldId id="299" r:id="rId11"/>
    <p:sldId id="300" r:id="rId12"/>
    <p:sldId id="256" r:id="rId13"/>
    <p:sldId id="276" r:id="rId14"/>
    <p:sldId id="275" r:id="rId15"/>
    <p:sldId id="257" r:id="rId16"/>
    <p:sldId id="285" r:id="rId17"/>
    <p:sldId id="271" r:id="rId18"/>
    <p:sldId id="272" r:id="rId19"/>
    <p:sldId id="291" r:id="rId20"/>
    <p:sldId id="286" r:id="rId21"/>
    <p:sldId id="278" r:id="rId22"/>
    <p:sldId id="267" r:id="rId23"/>
    <p:sldId id="266" r:id="rId24"/>
    <p:sldId id="29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B7AB21-E62B-406B-8000-728BBE25253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EABBBB-9FE6-463D-8E5E-776A157BBB42}">
      <dgm:prSet phldrT="[Текст]"/>
      <dgm:spPr/>
      <dgm:t>
        <a:bodyPr/>
        <a:lstStyle/>
        <a:p>
          <a:r>
            <a:rPr lang="ru-RU" dirty="0" smtClean="0"/>
            <a:t>Стоимость человеческого капитала</a:t>
          </a:r>
          <a:endParaRPr lang="ru-RU" dirty="0"/>
        </a:p>
      </dgm:t>
    </dgm:pt>
    <dgm:pt modelId="{0BD8E05C-76D1-4678-A286-D73DA7F29BE7}" type="parTrans" cxnId="{EA80FA34-B489-48E8-975C-3BB44139C023}">
      <dgm:prSet/>
      <dgm:spPr/>
      <dgm:t>
        <a:bodyPr/>
        <a:lstStyle/>
        <a:p>
          <a:endParaRPr lang="ru-RU"/>
        </a:p>
      </dgm:t>
    </dgm:pt>
    <dgm:pt modelId="{3A225777-51D3-47B8-B241-80150FC35949}" type="sibTrans" cxnId="{EA80FA34-B489-48E8-975C-3BB44139C023}">
      <dgm:prSet/>
      <dgm:spPr/>
      <dgm:t>
        <a:bodyPr/>
        <a:lstStyle/>
        <a:p>
          <a:endParaRPr lang="ru-RU"/>
        </a:p>
      </dgm:t>
    </dgm:pt>
    <dgm:pt modelId="{CE908C8A-BCDE-47CC-AA45-3E542522EAE9}">
      <dgm:prSet phldrT="[Текст]" custT="1"/>
      <dgm:spPr/>
      <dgm:t>
        <a:bodyPr/>
        <a:lstStyle/>
        <a:p>
          <a:r>
            <a:rPr lang="ru-RU" sz="1600" dirty="0" smtClean="0"/>
            <a:t>ВВП на душу населения</a:t>
          </a:r>
          <a:endParaRPr lang="ru-RU" sz="1600" dirty="0"/>
        </a:p>
      </dgm:t>
    </dgm:pt>
    <dgm:pt modelId="{14D88A34-AF06-472A-99BA-70257823439C}" type="parTrans" cxnId="{AF9F14EE-0DB3-488E-82ED-BC488F11D606}">
      <dgm:prSet/>
      <dgm:spPr/>
      <dgm:t>
        <a:bodyPr/>
        <a:lstStyle/>
        <a:p>
          <a:endParaRPr lang="ru-RU"/>
        </a:p>
      </dgm:t>
    </dgm:pt>
    <dgm:pt modelId="{3EAD4259-F53C-4978-A198-15D37E66871B}" type="sibTrans" cxnId="{AF9F14EE-0DB3-488E-82ED-BC488F11D606}">
      <dgm:prSet/>
      <dgm:spPr/>
      <dgm:t>
        <a:bodyPr/>
        <a:lstStyle/>
        <a:p>
          <a:endParaRPr lang="ru-RU"/>
        </a:p>
      </dgm:t>
    </dgm:pt>
    <dgm:pt modelId="{B43E6FAF-2788-468E-8D1D-EC32DD6E1A5F}">
      <dgm:prSet phldrT="[Текст]" custT="1"/>
      <dgm:spPr/>
      <dgm:t>
        <a:bodyPr/>
        <a:lstStyle/>
        <a:p>
          <a:r>
            <a:rPr lang="ru-RU" sz="1600" dirty="0" smtClean="0"/>
            <a:t>доля инновационной экономики</a:t>
          </a:r>
          <a:endParaRPr lang="ru-RU" sz="1600" dirty="0"/>
        </a:p>
      </dgm:t>
    </dgm:pt>
    <dgm:pt modelId="{EF27B064-35F1-4BB0-943E-AF0F815E04DF}" type="parTrans" cxnId="{1CAD2F3F-D205-49C7-99C5-4FDD80ACA46E}">
      <dgm:prSet/>
      <dgm:spPr/>
      <dgm:t>
        <a:bodyPr/>
        <a:lstStyle/>
        <a:p>
          <a:endParaRPr lang="ru-RU"/>
        </a:p>
      </dgm:t>
    </dgm:pt>
    <dgm:pt modelId="{FB4D7911-4205-46EA-85EA-9C83AFC3FCB8}" type="sibTrans" cxnId="{1CAD2F3F-D205-49C7-99C5-4FDD80ACA46E}">
      <dgm:prSet/>
      <dgm:spPr/>
      <dgm:t>
        <a:bodyPr/>
        <a:lstStyle/>
        <a:p>
          <a:endParaRPr lang="ru-RU"/>
        </a:p>
      </dgm:t>
    </dgm:pt>
    <dgm:pt modelId="{74944881-534D-46B3-B031-3D8550D5F329}">
      <dgm:prSet phldrT="[Текст]"/>
      <dgm:spPr/>
      <dgm:t>
        <a:bodyPr/>
        <a:lstStyle/>
        <a:p>
          <a:r>
            <a:rPr lang="ru-RU" dirty="0" smtClean="0"/>
            <a:t>Эффективность</a:t>
          </a:r>
        </a:p>
        <a:p>
          <a:r>
            <a:rPr lang="ru-RU" dirty="0" smtClean="0"/>
            <a:t>человеческого капитала</a:t>
          </a:r>
          <a:endParaRPr lang="ru-RU" dirty="0"/>
        </a:p>
      </dgm:t>
    </dgm:pt>
    <dgm:pt modelId="{4C99768D-F4AB-4964-82BA-27440499A0D8}" type="parTrans" cxnId="{47629576-D125-40AC-86E1-AC46D96AC411}">
      <dgm:prSet/>
      <dgm:spPr/>
      <dgm:t>
        <a:bodyPr/>
        <a:lstStyle/>
        <a:p>
          <a:endParaRPr lang="ru-RU"/>
        </a:p>
      </dgm:t>
    </dgm:pt>
    <dgm:pt modelId="{27D2FAB4-6FF0-4377-B9EC-4F6968BAB444}" type="sibTrans" cxnId="{47629576-D125-40AC-86E1-AC46D96AC411}">
      <dgm:prSet/>
      <dgm:spPr/>
      <dgm:t>
        <a:bodyPr/>
        <a:lstStyle/>
        <a:p>
          <a:endParaRPr lang="ru-RU"/>
        </a:p>
      </dgm:t>
    </dgm:pt>
    <dgm:pt modelId="{65A6E1D2-73C3-4DDF-BE9C-26BC7AD340B5}">
      <dgm:prSet phldrT="[Текст]" custT="1"/>
      <dgm:spPr/>
      <dgm:t>
        <a:bodyPr/>
        <a:lstStyle/>
        <a:p>
          <a:r>
            <a:rPr lang="ru-RU" sz="1600" dirty="0" smtClean="0"/>
            <a:t>индекс качества накопленного ЧК </a:t>
          </a:r>
          <a:endParaRPr lang="ru-RU" sz="1600" dirty="0"/>
        </a:p>
      </dgm:t>
    </dgm:pt>
    <dgm:pt modelId="{01F4675B-DC01-49EF-A22A-390076663FD4}" type="parTrans" cxnId="{85048BC4-4C22-4970-9275-24F12E1AAEA8}">
      <dgm:prSet/>
      <dgm:spPr/>
      <dgm:t>
        <a:bodyPr/>
        <a:lstStyle/>
        <a:p>
          <a:endParaRPr lang="ru-RU"/>
        </a:p>
      </dgm:t>
    </dgm:pt>
    <dgm:pt modelId="{20F2D75F-3B3E-400C-8FBD-A4C6466A8031}" type="sibTrans" cxnId="{85048BC4-4C22-4970-9275-24F12E1AAEA8}">
      <dgm:prSet/>
      <dgm:spPr/>
      <dgm:t>
        <a:bodyPr/>
        <a:lstStyle/>
        <a:p>
          <a:endParaRPr lang="ru-RU"/>
        </a:p>
      </dgm:t>
    </dgm:pt>
    <dgm:pt modelId="{DFF1E7EC-1A1D-461C-A47D-B67CFB515804}">
      <dgm:prSet phldrT="[Текст]" custT="1"/>
      <dgm:spPr/>
      <dgm:t>
        <a:bodyPr/>
        <a:lstStyle/>
        <a:p>
          <a:r>
            <a:rPr lang="ru-RU" sz="1600" dirty="0" smtClean="0"/>
            <a:t>индекс экономической свободы</a:t>
          </a:r>
          <a:endParaRPr lang="ru-RU" sz="1600" dirty="0"/>
        </a:p>
      </dgm:t>
    </dgm:pt>
    <dgm:pt modelId="{F7F78698-F2A3-4015-B853-F19057696E4E}" type="parTrans" cxnId="{ABE4E552-8842-454B-A26B-85D1B73B1179}">
      <dgm:prSet/>
      <dgm:spPr/>
      <dgm:t>
        <a:bodyPr/>
        <a:lstStyle/>
        <a:p>
          <a:endParaRPr lang="ru-RU"/>
        </a:p>
      </dgm:t>
    </dgm:pt>
    <dgm:pt modelId="{BC4F4952-06B0-425B-8E39-558E44E5289C}" type="sibTrans" cxnId="{ABE4E552-8842-454B-A26B-85D1B73B1179}">
      <dgm:prSet/>
      <dgm:spPr/>
      <dgm:t>
        <a:bodyPr/>
        <a:lstStyle/>
        <a:p>
          <a:endParaRPr lang="ru-RU"/>
        </a:p>
      </dgm:t>
    </dgm:pt>
    <dgm:pt modelId="{3F25903D-D1B3-4003-9EB1-3651BB10D394}">
      <dgm:prSet phldrT="[Текст]"/>
      <dgm:spPr/>
      <dgm:t>
        <a:bodyPr/>
        <a:lstStyle/>
        <a:p>
          <a:r>
            <a:rPr lang="ru-RU" dirty="0" smtClean="0"/>
            <a:t>Качество человеческого капитала</a:t>
          </a:r>
          <a:endParaRPr lang="ru-RU" dirty="0"/>
        </a:p>
      </dgm:t>
    </dgm:pt>
    <dgm:pt modelId="{D139CB8B-40A1-49A6-800F-AC47122DE5B5}" type="parTrans" cxnId="{3E89407D-885D-41E4-A801-9283E9AC8CC5}">
      <dgm:prSet/>
      <dgm:spPr/>
      <dgm:t>
        <a:bodyPr/>
        <a:lstStyle/>
        <a:p>
          <a:endParaRPr lang="ru-RU"/>
        </a:p>
      </dgm:t>
    </dgm:pt>
    <dgm:pt modelId="{8C439B9F-B087-49FE-9DD2-B8348ECB805F}" type="sibTrans" cxnId="{3E89407D-885D-41E4-A801-9283E9AC8CC5}">
      <dgm:prSet/>
      <dgm:spPr/>
      <dgm:t>
        <a:bodyPr/>
        <a:lstStyle/>
        <a:p>
          <a:endParaRPr lang="ru-RU"/>
        </a:p>
      </dgm:t>
    </dgm:pt>
    <dgm:pt modelId="{A33B1C85-0F84-4AC0-A41D-CEEB4E829BA9}">
      <dgm:prSet phldrT="[Текст]"/>
      <dgm:spPr/>
      <dgm:t>
        <a:bodyPr/>
        <a:lstStyle/>
        <a:p>
          <a:r>
            <a:rPr lang="ru-RU" dirty="0" smtClean="0"/>
            <a:t>индексы качества жизни</a:t>
          </a:r>
          <a:endParaRPr lang="ru-RU" dirty="0"/>
        </a:p>
      </dgm:t>
    </dgm:pt>
    <dgm:pt modelId="{B7F678C2-05C4-42EE-B6B0-5F13856CAA88}" type="parTrans" cxnId="{F8CD1737-DEA4-4AD0-B35B-9B1A2E5BE6BF}">
      <dgm:prSet/>
      <dgm:spPr/>
      <dgm:t>
        <a:bodyPr/>
        <a:lstStyle/>
        <a:p>
          <a:endParaRPr lang="ru-RU"/>
        </a:p>
      </dgm:t>
    </dgm:pt>
    <dgm:pt modelId="{9298479B-29B8-49E1-9C31-06FB24CBA5AB}" type="sibTrans" cxnId="{F8CD1737-DEA4-4AD0-B35B-9B1A2E5BE6BF}">
      <dgm:prSet/>
      <dgm:spPr/>
      <dgm:t>
        <a:bodyPr/>
        <a:lstStyle/>
        <a:p>
          <a:endParaRPr lang="ru-RU"/>
        </a:p>
      </dgm:t>
    </dgm:pt>
    <dgm:pt modelId="{2893046C-732B-4F81-B9AA-97BDC6B153CE}">
      <dgm:prSet phldrT="[Текст]"/>
      <dgm:spPr/>
      <dgm:t>
        <a:bodyPr/>
        <a:lstStyle/>
        <a:p>
          <a:r>
            <a:rPr lang="ru-RU" dirty="0" smtClean="0"/>
            <a:t>приток (отток) ЧК</a:t>
          </a:r>
          <a:endParaRPr lang="ru-RU" dirty="0"/>
        </a:p>
      </dgm:t>
    </dgm:pt>
    <dgm:pt modelId="{50F81C28-B466-41FA-B0AE-7D1E0F84982D}" type="parTrans" cxnId="{F73DF287-9359-4B22-AE6F-D5EA37821CF3}">
      <dgm:prSet/>
      <dgm:spPr/>
      <dgm:t>
        <a:bodyPr/>
        <a:lstStyle/>
        <a:p>
          <a:endParaRPr lang="ru-RU"/>
        </a:p>
      </dgm:t>
    </dgm:pt>
    <dgm:pt modelId="{862DE72F-EFEE-406E-92E7-87615EB1EA29}" type="sibTrans" cxnId="{F73DF287-9359-4B22-AE6F-D5EA37821CF3}">
      <dgm:prSet/>
      <dgm:spPr/>
      <dgm:t>
        <a:bodyPr/>
        <a:lstStyle/>
        <a:p>
          <a:endParaRPr lang="ru-RU"/>
        </a:p>
      </dgm:t>
    </dgm:pt>
    <dgm:pt modelId="{DC2FBE37-1FB9-4D61-BA09-D9CAEC35ADB7}">
      <dgm:prSet phldrT="[Текст]"/>
      <dgm:spPr/>
      <dgm:t>
        <a:bodyPr/>
        <a:lstStyle/>
        <a:p>
          <a:r>
            <a:rPr lang="ru-RU" dirty="0" smtClean="0"/>
            <a:t>эффективности национальных элит</a:t>
          </a:r>
          <a:endParaRPr lang="ru-RU" dirty="0"/>
        </a:p>
      </dgm:t>
    </dgm:pt>
    <dgm:pt modelId="{5D65B5D9-804F-46F9-8119-29FCBFBCE67D}" type="parTrans" cxnId="{A325AAE9-5472-47F5-9F01-5D66A7631409}">
      <dgm:prSet/>
      <dgm:spPr/>
      <dgm:t>
        <a:bodyPr/>
        <a:lstStyle/>
        <a:p>
          <a:endParaRPr lang="ru-RU"/>
        </a:p>
      </dgm:t>
    </dgm:pt>
    <dgm:pt modelId="{1B2FD2D1-C64F-4C57-82EE-1DDDBA6A1610}" type="sibTrans" cxnId="{A325AAE9-5472-47F5-9F01-5D66A7631409}">
      <dgm:prSet/>
      <dgm:spPr/>
      <dgm:t>
        <a:bodyPr/>
        <a:lstStyle/>
        <a:p>
          <a:endParaRPr lang="ru-RU"/>
        </a:p>
      </dgm:t>
    </dgm:pt>
    <dgm:pt modelId="{3BEDFC80-0AB2-436C-A31A-8973C7FCC204}">
      <dgm:prSet phldrT="[Текст]"/>
      <dgm:spPr/>
      <dgm:t>
        <a:bodyPr/>
        <a:lstStyle/>
        <a:p>
          <a:r>
            <a:rPr lang="ru-RU" dirty="0" smtClean="0"/>
            <a:t>индекс науки и синергии</a:t>
          </a:r>
          <a:endParaRPr lang="ru-RU" dirty="0"/>
        </a:p>
      </dgm:t>
    </dgm:pt>
    <dgm:pt modelId="{801FFCC1-35AC-4E99-A80F-C174C9EB8828}" type="parTrans" cxnId="{7AE203E9-2AB6-4D26-B2BB-5F3D7A464DB2}">
      <dgm:prSet/>
      <dgm:spPr/>
      <dgm:t>
        <a:bodyPr/>
        <a:lstStyle/>
        <a:p>
          <a:endParaRPr lang="ru-RU"/>
        </a:p>
      </dgm:t>
    </dgm:pt>
    <dgm:pt modelId="{4386B602-DB93-4B4A-80E7-A81F6DB4BB84}" type="sibTrans" cxnId="{7AE203E9-2AB6-4D26-B2BB-5F3D7A464DB2}">
      <dgm:prSet/>
      <dgm:spPr/>
      <dgm:t>
        <a:bodyPr/>
        <a:lstStyle/>
        <a:p>
          <a:endParaRPr lang="ru-RU"/>
        </a:p>
      </dgm:t>
    </dgm:pt>
    <dgm:pt modelId="{96C35610-CAD1-45A6-ABB7-A8864AE767AF}">
      <dgm:prSet phldrT="[Текст]"/>
      <dgm:spPr/>
      <dgm:t>
        <a:bodyPr/>
        <a:lstStyle/>
        <a:p>
          <a:r>
            <a:rPr lang="ru-RU" dirty="0" smtClean="0"/>
            <a:t>индекс развития человеческого потенциала</a:t>
          </a:r>
          <a:endParaRPr lang="ru-RU" dirty="0"/>
        </a:p>
      </dgm:t>
    </dgm:pt>
    <dgm:pt modelId="{BDFA3444-1213-4521-A731-166F2EEDCA99}" type="parTrans" cxnId="{99D7F83A-6565-455A-9BB0-46141436DE14}">
      <dgm:prSet/>
      <dgm:spPr/>
      <dgm:t>
        <a:bodyPr/>
        <a:lstStyle/>
        <a:p>
          <a:endParaRPr lang="ru-RU"/>
        </a:p>
      </dgm:t>
    </dgm:pt>
    <dgm:pt modelId="{C1E4C42F-D654-48E6-954E-DA25EB88C080}" type="sibTrans" cxnId="{99D7F83A-6565-455A-9BB0-46141436DE14}">
      <dgm:prSet/>
      <dgm:spPr/>
      <dgm:t>
        <a:bodyPr/>
        <a:lstStyle/>
        <a:p>
          <a:endParaRPr lang="ru-RU"/>
        </a:p>
      </dgm:t>
    </dgm:pt>
    <dgm:pt modelId="{FA63FBBF-503F-486E-88DF-204A5D0B39EC}">
      <dgm:prSet phldrT="[Текст]" custT="1"/>
      <dgm:spPr/>
      <dgm:t>
        <a:bodyPr/>
        <a:lstStyle/>
        <a:p>
          <a:r>
            <a:rPr lang="ru-RU" sz="1600" dirty="0" smtClean="0"/>
            <a:t>индекс сырьевой экономики</a:t>
          </a:r>
          <a:endParaRPr lang="ru-RU" sz="1600" dirty="0"/>
        </a:p>
      </dgm:t>
    </dgm:pt>
    <dgm:pt modelId="{046E0E0A-C27A-44E6-BA34-B2A748336B69}" type="parTrans" cxnId="{6AA3544E-DE70-45DA-B985-7DC823F52C9D}">
      <dgm:prSet/>
      <dgm:spPr/>
      <dgm:t>
        <a:bodyPr/>
        <a:lstStyle/>
        <a:p>
          <a:endParaRPr lang="ru-RU"/>
        </a:p>
      </dgm:t>
    </dgm:pt>
    <dgm:pt modelId="{0790A5CD-F853-4B79-AB55-3A0FD8D66E14}" type="sibTrans" cxnId="{6AA3544E-DE70-45DA-B985-7DC823F52C9D}">
      <dgm:prSet/>
      <dgm:spPr/>
      <dgm:t>
        <a:bodyPr/>
        <a:lstStyle/>
        <a:p>
          <a:endParaRPr lang="ru-RU"/>
        </a:p>
      </dgm:t>
    </dgm:pt>
    <dgm:pt modelId="{0DEB8986-D33B-457D-A4DA-B7AB98D9EF2C}">
      <dgm:prSet phldrT="[Текст]" custT="1"/>
      <dgm:spPr/>
      <dgm:t>
        <a:bodyPr/>
        <a:lstStyle/>
        <a:p>
          <a:r>
            <a:rPr lang="ru-RU" sz="1600" dirty="0" smtClean="0"/>
            <a:t>индекс эффективности ЧК</a:t>
          </a:r>
          <a:endParaRPr lang="ru-RU" sz="1600" dirty="0"/>
        </a:p>
      </dgm:t>
    </dgm:pt>
    <dgm:pt modelId="{D6A6775B-F9EB-4297-9235-B35DD29CF110}" type="parTrans" cxnId="{94790CA1-7504-4A67-8C5F-1BEF1B2A63F6}">
      <dgm:prSet/>
      <dgm:spPr/>
      <dgm:t>
        <a:bodyPr/>
        <a:lstStyle/>
        <a:p>
          <a:endParaRPr lang="ru-RU"/>
        </a:p>
      </dgm:t>
    </dgm:pt>
    <dgm:pt modelId="{46E9320E-D02B-4E83-BED2-9E8D64ED53B8}" type="sibTrans" cxnId="{94790CA1-7504-4A67-8C5F-1BEF1B2A63F6}">
      <dgm:prSet/>
      <dgm:spPr/>
      <dgm:t>
        <a:bodyPr/>
        <a:lstStyle/>
        <a:p>
          <a:endParaRPr lang="ru-RU"/>
        </a:p>
      </dgm:t>
    </dgm:pt>
    <dgm:pt modelId="{C1C287A3-61ED-4DE5-96CE-22E7BD00BF93}" type="pres">
      <dgm:prSet presAssocID="{23B7AB21-E62B-406B-8000-728BBE25253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B50CDC-951A-411A-8965-C609D504D874}" type="pres">
      <dgm:prSet presAssocID="{19EABBBB-9FE6-463D-8E5E-776A157BBB42}" presName="circle1" presStyleLbl="node1" presStyleIdx="0" presStyleCnt="3"/>
      <dgm:spPr/>
    </dgm:pt>
    <dgm:pt modelId="{0644C857-0576-47D0-9C69-32E3D8C1C24E}" type="pres">
      <dgm:prSet presAssocID="{19EABBBB-9FE6-463D-8E5E-776A157BBB42}" presName="space" presStyleCnt="0"/>
      <dgm:spPr/>
    </dgm:pt>
    <dgm:pt modelId="{5757833A-7424-4D58-B5D8-7C7CDE469F35}" type="pres">
      <dgm:prSet presAssocID="{19EABBBB-9FE6-463D-8E5E-776A157BBB42}" presName="rect1" presStyleLbl="alignAcc1" presStyleIdx="0" presStyleCnt="3"/>
      <dgm:spPr/>
      <dgm:t>
        <a:bodyPr/>
        <a:lstStyle/>
        <a:p>
          <a:endParaRPr lang="ru-RU"/>
        </a:p>
      </dgm:t>
    </dgm:pt>
    <dgm:pt modelId="{00B6FB40-F10E-45E0-B5DA-83D646136D62}" type="pres">
      <dgm:prSet presAssocID="{74944881-534D-46B3-B031-3D8550D5F329}" presName="vertSpace2" presStyleLbl="node1" presStyleIdx="0" presStyleCnt="3"/>
      <dgm:spPr/>
    </dgm:pt>
    <dgm:pt modelId="{1D81EA9A-9752-4E7C-BAE4-DB0AE6C1F5E2}" type="pres">
      <dgm:prSet presAssocID="{74944881-534D-46B3-B031-3D8550D5F329}" presName="circle2" presStyleLbl="node1" presStyleIdx="1" presStyleCnt="3"/>
      <dgm:spPr/>
    </dgm:pt>
    <dgm:pt modelId="{517DD58B-19F8-4303-B8A3-1C8AC4C19392}" type="pres">
      <dgm:prSet presAssocID="{74944881-534D-46B3-B031-3D8550D5F329}" presName="rect2" presStyleLbl="alignAcc1" presStyleIdx="1" presStyleCnt="3"/>
      <dgm:spPr/>
      <dgm:t>
        <a:bodyPr/>
        <a:lstStyle/>
        <a:p>
          <a:endParaRPr lang="ru-RU"/>
        </a:p>
      </dgm:t>
    </dgm:pt>
    <dgm:pt modelId="{3E09BCAA-891F-4807-A9F9-7E18AD6A5851}" type="pres">
      <dgm:prSet presAssocID="{3F25903D-D1B3-4003-9EB1-3651BB10D394}" presName="vertSpace3" presStyleLbl="node1" presStyleIdx="1" presStyleCnt="3"/>
      <dgm:spPr/>
    </dgm:pt>
    <dgm:pt modelId="{89E096D2-B5EC-4273-85C8-27758DFDD09C}" type="pres">
      <dgm:prSet presAssocID="{3F25903D-D1B3-4003-9EB1-3651BB10D394}" presName="circle3" presStyleLbl="node1" presStyleIdx="2" presStyleCnt="3"/>
      <dgm:spPr/>
    </dgm:pt>
    <dgm:pt modelId="{6EA8E3D1-FE16-4C22-BD8B-B586C6BF04EF}" type="pres">
      <dgm:prSet presAssocID="{3F25903D-D1B3-4003-9EB1-3651BB10D394}" presName="rect3" presStyleLbl="alignAcc1" presStyleIdx="2" presStyleCnt="3"/>
      <dgm:spPr/>
      <dgm:t>
        <a:bodyPr/>
        <a:lstStyle/>
        <a:p>
          <a:endParaRPr lang="ru-RU"/>
        </a:p>
      </dgm:t>
    </dgm:pt>
    <dgm:pt modelId="{24FB4F40-60B8-48D4-B408-B553C7B1F628}" type="pres">
      <dgm:prSet presAssocID="{19EABBBB-9FE6-463D-8E5E-776A157BBB42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3EC0B-63C2-49F7-A31E-DB1DC9381E1F}" type="pres">
      <dgm:prSet presAssocID="{19EABBBB-9FE6-463D-8E5E-776A157BBB42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D43D8-25BA-4C89-9A64-E79466EECE05}" type="pres">
      <dgm:prSet presAssocID="{74944881-534D-46B3-B031-3D8550D5F329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141E9-A5D3-4F10-9F28-2D641C0A2554}" type="pres">
      <dgm:prSet presAssocID="{74944881-534D-46B3-B031-3D8550D5F329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9F412-FA21-4B8B-BFBE-D415FF386D1B}" type="pres">
      <dgm:prSet presAssocID="{3F25903D-D1B3-4003-9EB1-3651BB10D39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13BD9-4450-4133-9F5B-0AC53C82AC7C}" type="pres">
      <dgm:prSet presAssocID="{3F25903D-D1B3-4003-9EB1-3651BB10D39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25AAE9-5472-47F5-9F01-5D66A7631409}" srcId="{3F25903D-D1B3-4003-9EB1-3651BB10D394}" destId="{DC2FBE37-1FB9-4D61-BA09-D9CAEC35ADB7}" srcOrd="4" destOrd="0" parTransId="{5D65B5D9-804F-46F9-8119-29FCBFBCE67D}" sibTransId="{1B2FD2D1-C64F-4C57-82EE-1DDDBA6A1610}"/>
    <dgm:cxn modelId="{99D7F83A-6565-455A-9BB0-46141436DE14}" srcId="{3F25903D-D1B3-4003-9EB1-3651BB10D394}" destId="{96C35610-CAD1-45A6-ABB7-A8864AE767AF}" srcOrd="3" destOrd="0" parTransId="{BDFA3444-1213-4521-A731-166F2EEDCA99}" sibTransId="{C1E4C42F-D654-48E6-954E-DA25EB88C080}"/>
    <dgm:cxn modelId="{3E89407D-885D-41E4-A801-9283E9AC8CC5}" srcId="{23B7AB21-E62B-406B-8000-728BBE252537}" destId="{3F25903D-D1B3-4003-9EB1-3651BB10D394}" srcOrd="2" destOrd="0" parTransId="{D139CB8B-40A1-49A6-800F-AC47122DE5B5}" sibTransId="{8C439B9F-B087-49FE-9DD2-B8348ECB805F}"/>
    <dgm:cxn modelId="{1F3AB255-E722-484D-9AB4-C6621F282F57}" type="presOf" srcId="{65A6E1D2-73C3-4DDF-BE9C-26BC7AD340B5}" destId="{46E141E9-A5D3-4F10-9F28-2D641C0A2554}" srcOrd="0" destOrd="0" presId="urn:microsoft.com/office/officeart/2005/8/layout/target3"/>
    <dgm:cxn modelId="{48A57BBA-3178-4899-8DCB-7C03C73AE8E2}" type="presOf" srcId="{B43E6FAF-2788-468E-8D1D-EC32DD6E1A5F}" destId="{7C63EC0B-63C2-49F7-A31E-DB1DC9381E1F}" srcOrd="0" destOrd="2" presId="urn:microsoft.com/office/officeart/2005/8/layout/target3"/>
    <dgm:cxn modelId="{2323DB44-FB5D-4DA8-AF20-81972DC42E3E}" type="presOf" srcId="{74944881-534D-46B3-B031-3D8550D5F329}" destId="{517DD58B-19F8-4303-B8A3-1C8AC4C19392}" srcOrd="0" destOrd="0" presId="urn:microsoft.com/office/officeart/2005/8/layout/target3"/>
    <dgm:cxn modelId="{EA82A703-926C-4B9A-B555-9ABE49AB5DC7}" type="presOf" srcId="{FA63FBBF-503F-486E-88DF-204A5D0B39EC}" destId="{46E141E9-A5D3-4F10-9F28-2D641C0A2554}" srcOrd="0" destOrd="2" presId="urn:microsoft.com/office/officeart/2005/8/layout/target3"/>
    <dgm:cxn modelId="{7AE203E9-2AB6-4D26-B2BB-5F3D7A464DB2}" srcId="{3F25903D-D1B3-4003-9EB1-3651BB10D394}" destId="{3BEDFC80-0AB2-436C-A31A-8973C7FCC204}" srcOrd="2" destOrd="0" parTransId="{801FFCC1-35AC-4E99-A80F-C174C9EB8828}" sibTransId="{4386B602-DB93-4B4A-80E7-A81F6DB4BB84}"/>
    <dgm:cxn modelId="{6AA3544E-DE70-45DA-B985-7DC823F52C9D}" srcId="{74944881-534D-46B3-B031-3D8550D5F329}" destId="{FA63FBBF-503F-486E-88DF-204A5D0B39EC}" srcOrd="2" destOrd="0" parTransId="{046E0E0A-C27A-44E6-BA34-B2A748336B69}" sibTransId="{0790A5CD-F853-4B79-AB55-3A0FD8D66E14}"/>
    <dgm:cxn modelId="{85048BC4-4C22-4970-9275-24F12E1AAEA8}" srcId="{74944881-534D-46B3-B031-3D8550D5F329}" destId="{65A6E1D2-73C3-4DDF-BE9C-26BC7AD340B5}" srcOrd="0" destOrd="0" parTransId="{01F4675B-DC01-49EF-A22A-390076663FD4}" sibTransId="{20F2D75F-3B3E-400C-8FBD-A4C6466A8031}"/>
    <dgm:cxn modelId="{F0782179-DEF6-4371-8CE2-B1E1B8580C47}" type="presOf" srcId="{DFF1E7EC-1A1D-461C-A47D-B67CFB515804}" destId="{46E141E9-A5D3-4F10-9F28-2D641C0A2554}" srcOrd="0" destOrd="1" presId="urn:microsoft.com/office/officeart/2005/8/layout/target3"/>
    <dgm:cxn modelId="{936A02A2-BC16-440A-AFC5-8DE22BCB3946}" type="presOf" srcId="{CE908C8A-BCDE-47CC-AA45-3E542522EAE9}" destId="{7C63EC0B-63C2-49F7-A31E-DB1DC9381E1F}" srcOrd="0" destOrd="0" presId="urn:microsoft.com/office/officeart/2005/8/layout/target3"/>
    <dgm:cxn modelId="{F73DF287-9359-4B22-AE6F-D5EA37821CF3}" srcId="{3F25903D-D1B3-4003-9EB1-3651BB10D394}" destId="{2893046C-732B-4F81-B9AA-97BDC6B153CE}" srcOrd="1" destOrd="0" parTransId="{50F81C28-B466-41FA-B0AE-7D1E0F84982D}" sibTransId="{862DE72F-EFEE-406E-92E7-87615EB1EA29}"/>
    <dgm:cxn modelId="{F8E7D561-E148-4C8A-A24D-DAA3514A26C0}" type="presOf" srcId="{2893046C-732B-4F81-B9AA-97BDC6B153CE}" destId="{9F113BD9-4450-4133-9F5B-0AC53C82AC7C}" srcOrd="0" destOrd="1" presId="urn:microsoft.com/office/officeart/2005/8/layout/target3"/>
    <dgm:cxn modelId="{06E90E69-8624-407C-94F8-D6998D1EDCAF}" type="presOf" srcId="{DC2FBE37-1FB9-4D61-BA09-D9CAEC35ADB7}" destId="{9F113BD9-4450-4133-9F5B-0AC53C82AC7C}" srcOrd="0" destOrd="4" presId="urn:microsoft.com/office/officeart/2005/8/layout/target3"/>
    <dgm:cxn modelId="{ABE4E552-8842-454B-A26B-85D1B73B1179}" srcId="{74944881-534D-46B3-B031-3D8550D5F329}" destId="{DFF1E7EC-1A1D-461C-A47D-B67CFB515804}" srcOrd="1" destOrd="0" parTransId="{F7F78698-F2A3-4015-B853-F19057696E4E}" sibTransId="{BC4F4952-06B0-425B-8E39-558E44E5289C}"/>
    <dgm:cxn modelId="{76C7B223-5EF6-4440-A8F9-FE0675D0CBBB}" type="presOf" srcId="{0DEB8986-D33B-457D-A4DA-B7AB98D9EF2C}" destId="{7C63EC0B-63C2-49F7-A31E-DB1DC9381E1F}" srcOrd="0" destOrd="1" presId="urn:microsoft.com/office/officeart/2005/8/layout/target3"/>
    <dgm:cxn modelId="{C57E1E07-3DAC-48A0-A5AB-186971031BB5}" type="presOf" srcId="{19EABBBB-9FE6-463D-8E5E-776A157BBB42}" destId="{24FB4F40-60B8-48D4-B408-B553C7B1F628}" srcOrd="1" destOrd="0" presId="urn:microsoft.com/office/officeart/2005/8/layout/target3"/>
    <dgm:cxn modelId="{94790CA1-7504-4A67-8C5F-1BEF1B2A63F6}" srcId="{19EABBBB-9FE6-463D-8E5E-776A157BBB42}" destId="{0DEB8986-D33B-457D-A4DA-B7AB98D9EF2C}" srcOrd="1" destOrd="0" parTransId="{D6A6775B-F9EB-4297-9235-B35DD29CF110}" sibTransId="{46E9320E-D02B-4E83-BED2-9E8D64ED53B8}"/>
    <dgm:cxn modelId="{F8CD1737-DEA4-4AD0-B35B-9B1A2E5BE6BF}" srcId="{3F25903D-D1B3-4003-9EB1-3651BB10D394}" destId="{A33B1C85-0F84-4AC0-A41D-CEEB4E829BA9}" srcOrd="0" destOrd="0" parTransId="{B7F678C2-05C4-42EE-B6B0-5F13856CAA88}" sibTransId="{9298479B-29B8-49E1-9C31-06FB24CBA5AB}"/>
    <dgm:cxn modelId="{EA80FA34-B489-48E8-975C-3BB44139C023}" srcId="{23B7AB21-E62B-406B-8000-728BBE252537}" destId="{19EABBBB-9FE6-463D-8E5E-776A157BBB42}" srcOrd="0" destOrd="0" parTransId="{0BD8E05C-76D1-4678-A286-D73DA7F29BE7}" sibTransId="{3A225777-51D3-47B8-B241-80150FC35949}"/>
    <dgm:cxn modelId="{AF9F14EE-0DB3-488E-82ED-BC488F11D606}" srcId="{19EABBBB-9FE6-463D-8E5E-776A157BBB42}" destId="{CE908C8A-BCDE-47CC-AA45-3E542522EAE9}" srcOrd="0" destOrd="0" parTransId="{14D88A34-AF06-472A-99BA-70257823439C}" sibTransId="{3EAD4259-F53C-4978-A198-15D37E66871B}"/>
    <dgm:cxn modelId="{074DC2F4-02BE-4D9E-B8E6-979241E69E37}" type="presOf" srcId="{74944881-534D-46B3-B031-3D8550D5F329}" destId="{159D43D8-25BA-4C89-9A64-E79466EECE05}" srcOrd="1" destOrd="0" presId="urn:microsoft.com/office/officeart/2005/8/layout/target3"/>
    <dgm:cxn modelId="{C3A42212-6D98-4A14-9F8D-77F20BCEED1E}" type="presOf" srcId="{A33B1C85-0F84-4AC0-A41D-CEEB4E829BA9}" destId="{9F113BD9-4450-4133-9F5B-0AC53C82AC7C}" srcOrd="0" destOrd="0" presId="urn:microsoft.com/office/officeart/2005/8/layout/target3"/>
    <dgm:cxn modelId="{1CAD2F3F-D205-49C7-99C5-4FDD80ACA46E}" srcId="{19EABBBB-9FE6-463D-8E5E-776A157BBB42}" destId="{B43E6FAF-2788-468E-8D1D-EC32DD6E1A5F}" srcOrd="2" destOrd="0" parTransId="{EF27B064-35F1-4BB0-943E-AF0F815E04DF}" sibTransId="{FB4D7911-4205-46EA-85EA-9C83AFC3FCB8}"/>
    <dgm:cxn modelId="{6573C765-6BB7-4D8B-8447-5F423945C903}" type="presOf" srcId="{19EABBBB-9FE6-463D-8E5E-776A157BBB42}" destId="{5757833A-7424-4D58-B5D8-7C7CDE469F35}" srcOrd="0" destOrd="0" presId="urn:microsoft.com/office/officeart/2005/8/layout/target3"/>
    <dgm:cxn modelId="{202899BB-4F2D-4DB4-95CD-318E95348565}" type="presOf" srcId="{3F25903D-D1B3-4003-9EB1-3651BB10D394}" destId="{6EA8E3D1-FE16-4C22-BD8B-B586C6BF04EF}" srcOrd="0" destOrd="0" presId="urn:microsoft.com/office/officeart/2005/8/layout/target3"/>
    <dgm:cxn modelId="{47629576-D125-40AC-86E1-AC46D96AC411}" srcId="{23B7AB21-E62B-406B-8000-728BBE252537}" destId="{74944881-534D-46B3-B031-3D8550D5F329}" srcOrd="1" destOrd="0" parTransId="{4C99768D-F4AB-4964-82BA-27440499A0D8}" sibTransId="{27D2FAB4-6FF0-4377-B9EC-4F6968BAB444}"/>
    <dgm:cxn modelId="{97EB480C-7CE4-4319-B4FD-9DBE6E38FCAF}" type="presOf" srcId="{23B7AB21-E62B-406B-8000-728BBE252537}" destId="{C1C287A3-61ED-4DE5-96CE-22E7BD00BF93}" srcOrd="0" destOrd="0" presId="urn:microsoft.com/office/officeart/2005/8/layout/target3"/>
    <dgm:cxn modelId="{6975F5F0-7753-463C-B694-06F75DCACCE3}" type="presOf" srcId="{96C35610-CAD1-45A6-ABB7-A8864AE767AF}" destId="{9F113BD9-4450-4133-9F5B-0AC53C82AC7C}" srcOrd="0" destOrd="3" presId="urn:microsoft.com/office/officeart/2005/8/layout/target3"/>
    <dgm:cxn modelId="{A396DBD1-906E-477D-8C5F-E530534C7204}" type="presOf" srcId="{3F25903D-D1B3-4003-9EB1-3651BB10D394}" destId="{E579F412-FA21-4B8B-BFBE-D415FF386D1B}" srcOrd="1" destOrd="0" presId="urn:microsoft.com/office/officeart/2005/8/layout/target3"/>
    <dgm:cxn modelId="{0D6D2315-C1B6-4C4F-BB28-6DE7C4DE682C}" type="presOf" srcId="{3BEDFC80-0AB2-436C-A31A-8973C7FCC204}" destId="{9F113BD9-4450-4133-9F5B-0AC53C82AC7C}" srcOrd="0" destOrd="2" presId="urn:microsoft.com/office/officeart/2005/8/layout/target3"/>
    <dgm:cxn modelId="{A2B7E556-C1DC-49C8-81F9-F223000C1136}" type="presParOf" srcId="{C1C287A3-61ED-4DE5-96CE-22E7BD00BF93}" destId="{9EB50CDC-951A-411A-8965-C609D504D874}" srcOrd="0" destOrd="0" presId="urn:microsoft.com/office/officeart/2005/8/layout/target3"/>
    <dgm:cxn modelId="{E732E7CE-5B29-475C-B5D5-B16D7AE8C560}" type="presParOf" srcId="{C1C287A3-61ED-4DE5-96CE-22E7BD00BF93}" destId="{0644C857-0576-47D0-9C69-32E3D8C1C24E}" srcOrd="1" destOrd="0" presId="urn:microsoft.com/office/officeart/2005/8/layout/target3"/>
    <dgm:cxn modelId="{E72BFB56-B69D-41C6-B705-9A93933029F7}" type="presParOf" srcId="{C1C287A3-61ED-4DE5-96CE-22E7BD00BF93}" destId="{5757833A-7424-4D58-B5D8-7C7CDE469F35}" srcOrd="2" destOrd="0" presId="urn:microsoft.com/office/officeart/2005/8/layout/target3"/>
    <dgm:cxn modelId="{B51EA210-10B1-4055-BBF9-FEF950C2EFF1}" type="presParOf" srcId="{C1C287A3-61ED-4DE5-96CE-22E7BD00BF93}" destId="{00B6FB40-F10E-45E0-B5DA-83D646136D62}" srcOrd="3" destOrd="0" presId="urn:microsoft.com/office/officeart/2005/8/layout/target3"/>
    <dgm:cxn modelId="{BA330B6D-FE48-4F85-9763-ED7ABFE9C2A6}" type="presParOf" srcId="{C1C287A3-61ED-4DE5-96CE-22E7BD00BF93}" destId="{1D81EA9A-9752-4E7C-BAE4-DB0AE6C1F5E2}" srcOrd="4" destOrd="0" presId="urn:microsoft.com/office/officeart/2005/8/layout/target3"/>
    <dgm:cxn modelId="{8264CFB1-8F91-4AD6-8246-D74836E3F4C3}" type="presParOf" srcId="{C1C287A3-61ED-4DE5-96CE-22E7BD00BF93}" destId="{517DD58B-19F8-4303-B8A3-1C8AC4C19392}" srcOrd="5" destOrd="0" presId="urn:microsoft.com/office/officeart/2005/8/layout/target3"/>
    <dgm:cxn modelId="{266DABC8-5FA9-411E-B09E-96E0A3256172}" type="presParOf" srcId="{C1C287A3-61ED-4DE5-96CE-22E7BD00BF93}" destId="{3E09BCAA-891F-4807-A9F9-7E18AD6A5851}" srcOrd="6" destOrd="0" presId="urn:microsoft.com/office/officeart/2005/8/layout/target3"/>
    <dgm:cxn modelId="{04ABF9C4-127A-416E-A538-C8F3133BBF41}" type="presParOf" srcId="{C1C287A3-61ED-4DE5-96CE-22E7BD00BF93}" destId="{89E096D2-B5EC-4273-85C8-27758DFDD09C}" srcOrd="7" destOrd="0" presId="urn:microsoft.com/office/officeart/2005/8/layout/target3"/>
    <dgm:cxn modelId="{2B6A4149-E4CF-4AC4-82B1-E53E103FA4C4}" type="presParOf" srcId="{C1C287A3-61ED-4DE5-96CE-22E7BD00BF93}" destId="{6EA8E3D1-FE16-4C22-BD8B-B586C6BF04EF}" srcOrd="8" destOrd="0" presId="urn:microsoft.com/office/officeart/2005/8/layout/target3"/>
    <dgm:cxn modelId="{BE425378-01B2-4BD4-9830-10F882D67B90}" type="presParOf" srcId="{C1C287A3-61ED-4DE5-96CE-22E7BD00BF93}" destId="{24FB4F40-60B8-48D4-B408-B553C7B1F628}" srcOrd="9" destOrd="0" presId="urn:microsoft.com/office/officeart/2005/8/layout/target3"/>
    <dgm:cxn modelId="{31D3DD26-5161-4B8D-912E-67F3AE301F0F}" type="presParOf" srcId="{C1C287A3-61ED-4DE5-96CE-22E7BD00BF93}" destId="{7C63EC0B-63C2-49F7-A31E-DB1DC9381E1F}" srcOrd="10" destOrd="0" presId="urn:microsoft.com/office/officeart/2005/8/layout/target3"/>
    <dgm:cxn modelId="{72C3EA66-EBF8-4D4F-9B12-B09318FE89F2}" type="presParOf" srcId="{C1C287A3-61ED-4DE5-96CE-22E7BD00BF93}" destId="{159D43D8-25BA-4C89-9A64-E79466EECE05}" srcOrd="11" destOrd="0" presId="urn:microsoft.com/office/officeart/2005/8/layout/target3"/>
    <dgm:cxn modelId="{2469350B-243E-49B9-BA44-64FD4F5BDBF6}" type="presParOf" srcId="{C1C287A3-61ED-4DE5-96CE-22E7BD00BF93}" destId="{46E141E9-A5D3-4F10-9F28-2D641C0A2554}" srcOrd="12" destOrd="0" presId="urn:microsoft.com/office/officeart/2005/8/layout/target3"/>
    <dgm:cxn modelId="{EEAD1811-ED7F-4276-9FEB-0042662D2248}" type="presParOf" srcId="{C1C287A3-61ED-4DE5-96CE-22E7BD00BF93}" destId="{E579F412-FA21-4B8B-BFBE-D415FF386D1B}" srcOrd="13" destOrd="0" presId="urn:microsoft.com/office/officeart/2005/8/layout/target3"/>
    <dgm:cxn modelId="{235826CD-15A8-4BFA-96E3-F2B25784A089}" type="presParOf" srcId="{C1C287A3-61ED-4DE5-96CE-22E7BD00BF93}" destId="{9F113BD9-4450-4133-9F5B-0AC53C82AC7C}" srcOrd="14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78A409-2BE0-43D1-B763-CD4EFF7FA1A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E525D2-4382-48A7-AFA5-2B023C02002D}">
      <dgm:prSet phldrT="[Текст]"/>
      <dgm:spPr/>
      <dgm:t>
        <a:bodyPr/>
        <a:lstStyle/>
        <a:p>
          <a:r>
            <a:rPr lang="ru-RU" dirty="0" smtClean="0"/>
            <a:t>Работоспособность</a:t>
          </a:r>
        </a:p>
        <a:p>
          <a:r>
            <a:rPr lang="ru-RU" dirty="0" smtClean="0"/>
            <a:t>(субъект труда)</a:t>
          </a:r>
          <a:endParaRPr lang="ru-RU" dirty="0"/>
        </a:p>
      </dgm:t>
    </dgm:pt>
    <dgm:pt modelId="{4FA3DC9C-CBCC-4090-9B85-E2FCF1CC88E5}" type="parTrans" cxnId="{9D7082B8-C953-4F8A-9DEE-B79D5B19DFC5}">
      <dgm:prSet/>
      <dgm:spPr/>
      <dgm:t>
        <a:bodyPr/>
        <a:lstStyle/>
        <a:p>
          <a:endParaRPr lang="ru-RU"/>
        </a:p>
      </dgm:t>
    </dgm:pt>
    <dgm:pt modelId="{6D6994F4-37DE-45C5-BA44-3D4F8151DAAA}" type="sibTrans" cxnId="{9D7082B8-C953-4F8A-9DEE-B79D5B19DFC5}">
      <dgm:prSet/>
      <dgm:spPr/>
      <dgm:t>
        <a:bodyPr/>
        <a:lstStyle/>
        <a:p>
          <a:endParaRPr lang="ru-RU"/>
        </a:p>
      </dgm:t>
    </dgm:pt>
    <dgm:pt modelId="{46B73668-1E06-45A5-A6AB-EE4D334F8832}">
      <dgm:prSet phldrT="[Текст]"/>
      <dgm:spPr/>
      <dgm:t>
        <a:bodyPr/>
        <a:lstStyle/>
        <a:p>
          <a:r>
            <a:rPr lang="ru-RU" dirty="0" smtClean="0"/>
            <a:t>ЧЕЛОВЕЧЕСКИЙ КАПИТАЛ</a:t>
          </a:r>
          <a:endParaRPr lang="ru-RU" dirty="0"/>
        </a:p>
      </dgm:t>
    </dgm:pt>
    <dgm:pt modelId="{B599ABB8-7A99-4C59-B14B-B35FD975229A}" type="parTrans" cxnId="{D0F026A3-074D-469B-BCF7-CA824F37F5D3}">
      <dgm:prSet/>
      <dgm:spPr/>
      <dgm:t>
        <a:bodyPr/>
        <a:lstStyle/>
        <a:p>
          <a:endParaRPr lang="ru-RU"/>
        </a:p>
      </dgm:t>
    </dgm:pt>
    <dgm:pt modelId="{965EDE42-6253-4E51-9624-16EEA4B6CF7C}" type="sibTrans" cxnId="{D0F026A3-074D-469B-BCF7-CA824F37F5D3}">
      <dgm:prSet/>
      <dgm:spPr/>
      <dgm:t>
        <a:bodyPr/>
        <a:lstStyle/>
        <a:p>
          <a:endParaRPr lang="ru-RU"/>
        </a:p>
      </dgm:t>
    </dgm:pt>
    <dgm:pt modelId="{7FD1FC58-E7FF-4FF8-ABA9-7405BF61C364}">
      <dgm:prSet phldrT="[Текст]"/>
      <dgm:spPr/>
      <dgm:t>
        <a:bodyPr/>
        <a:lstStyle/>
        <a:p>
          <a:r>
            <a:rPr lang="ru-RU" dirty="0" smtClean="0"/>
            <a:t>Способность к обучению (индивидуальность)</a:t>
          </a:r>
          <a:endParaRPr lang="ru-RU" dirty="0"/>
        </a:p>
      </dgm:t>
    </dgm:pt>
    <dgm:pt modelId="{5CE83593-C229-40B1-87B2-752F0025D30A}" type="parTrans" cxnId="{2C46A33F-7C19-4050-9E42-D45C082AABF4}">
      <dgm:prSet/>
      <dgm:spPr/>
      <dgm:t>
        <a:bodyPr/>
        <a:lstStyle/>
        <a:p>
          <a:endParaRPr lang="ru-RU"/>
        </a:p>
      </dgm:t>
    </dgm:pt>
    <dgm:pt modelId="{E39C4A21-7656-4182-9B2A-B21D8B649CBF}" type="sibTrans" cxnId="{2C46A33F-7C19-4050-9E42-D45C082AABF4}">
      <dgm:prSet/>
      <dgm:spPr/>
      <dgm:t>
        <a:bodyPr/>
        <a:lstStyle/>
        <a:p>
          <a:endParaRPr lang="ru-RU"/>
        </a:p>
      </dgm:t>
    </dgm:pt>
    <dgm:pt modelId="{0703586D-8832-4240-AA8D-69CCB5DD1B5F}">
      <dgm:prSet phldrT="[Текст]"/>
      <dgm:spPr/>
      <dgm:t>
        <a:bodyPr/>
        <a:lstStyle/>
        <a:p>
          <a:r>
            <a:rPr lang="ru-RU" dirty="0" smtClean="0"/>
            <a:t>Жизнеспособность (индивид)</a:t>
          </a:r>
          <a:endParaRPr lang="ru-RU" dirty="0"/>
        </a:p>
      </dgm:t>
    </dgm:pt>
    <dgm:pt modelId="{6F547228-8888-4017-9A15-52144A7C2A7A}" type="parTrans" cxnId="{CB8943EC-2E57-4C22-8A5A-00A974CF0648}">
      <dgm:prSet/>
      <dgm:spPr/>
      <dgm:t>
        <a:bodyPr/>
        <a:lstStyle/>
        <a:p>
          <a:endParaRPr lang="ru-RU"/>
        </a:p>
      </dgm:t>
    </dgm:pt>
    <dgm:pt modelId="{3AB441F5-9B22-4380-AF89-D2D392B353A6}" type="sibTrans" cxnId="{CB8943EC-2E57-4C22-8A5A-00A974CF0648}">
      <dgm:prSet/>
      <dgm:spPr/>
      <dgm:t>
        <a:bodyPr/>
        <a:lstStyle/>
        <a:p>
          <a:endParaRPr lang="ru-RU"/>
        </a:p>
      </dgm:t>
    </dgm:pt>
    <dgm:pt modelId="{0003072A-0F04-4367-986C-0CA8A2967B96}">
      <dgm:prSet phldrT="[Текст]"/>
      <dgm:spPr/>
      <dgm:t>
        <a:bodyPr/>
        <a:lstStyle/>
        <a:p>
          <a:r>
            <a:rPr lang="ru-RU" dirty="0" smtClean="0"/>
            <a:t>Способность</a:t>
          </a:r>
        </a:p>
        <a:p>
          <a:r>
            <a:rPr lang="ru-RU" dirty="0" smtClean="0"/>
            <a:t> к инновациям</a:t>
          </a:r>
        </a:p>
        <a:p>
          <a:r>
            <a:rPr lang="ru-RU" dirty="0" smtClean="0"/>
            <a:t>(личность)</a:t>
          </a:r>
          <a:endParaRPr lang="ru-RU" dirty="0"/>
        </a:p>
      </dgm:t>
    </dgm:pt>
    <dgm:pt modelId="{6FE98CE3-AA49-41AD-B0B5-16EC23DBCD6A}" type="parTrans" cxnId="{17857082-AA07-4FC8-93E5-95EF3FD1DCC6}">
      <dgm:prSet/>
      <dgm:spPr/>
      <dgm:t>
        <a:bodyPr/>
        <a:lstStyle/>
        <a:p>
          <a:endParaRPr lang="ru-RU"/>
        </a:p>
      </dgm:t>
    </dgm:pt>
    <dgm:pt modelId="{94F26EC6-2AB2-4E59-B286-25C8FA235DAF}" type="sibTrans" cxnId="{17857082-AA07-4FC8-93E5-95EF3FD1DCC6}">
      <dgm:prSet/>
      <dgm:spPr/>
      <dgm:t>
        <a:bodyPr/>
        <a:lstStyle/>
        <a:p>
          <a:endParaRPr lang="ru-RU"/>
        </a:p>
      </dgm:t>
    </dgm:pt>
    <dgm:pt modelId="{59FFBD1F-4C04-449A-B7B2-B11564194273}" type="pres">
      <dgm:prSet presAssocID="{EE78A409-2BE0-43D1-B763-CD4EFF7FA1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64A905-9A64-4444-952B-718A23CFDAAC}" type="pres">
      <dgm:prSet presAssocID="{A2E525D2-4382-48A7-AFA5-2B023C02002D}" presName="node" presStyleLbl="node1" presStyleIdx="0" presStyleCnt="5" custLinFactNeighborY="-51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FFAC8E-7B9D-41B6-9D98-A60B5EBDDF82}" type="pres">
      <dgm:prSet presAssocID="{6D6994F4-37DE-45C5-BA44-3D4F8151DAAA}" presName="sibTrans" presStyleCnt="0"/>
      <dgm:spPr/>
    </dgm:pt>
    <dgm:pt modelId="{86C86557-A989-4093-8C1F-C5353D6824C6}" type="pres">
      <dgm:prSet presAssocID="{46B73668-1E06-45A5-A6AB-EE4D334F8832}" presName="node" presStyleLbl="node1" presStyleIdx="1" presStyleCnt="5" custLinFactNeighborX="1112" custLinFactNeighborY="59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26055-6869-4DA0-983B-2F96FE49F520}" type="pres">
      <dgm:prSet presAssocID="{965EDE42-6253-4E51-9624-16EEA4B6CF7C}" presName="sibTrans" presStyleCnt="0"/>
      <dgm:spPr/>
    </dgm:pt>
    <dgm:pt modelId="{273AB5FB-F7BD-49E0-A227-3BD9074A90EE}" type="pres">
      <dgm:prSet presAssocID="{7FD1FC58-E7FF-4FF8-ABA9-7405BF61C364}" presName="node" presStyleLbl="node1" presStyleIdx="2" presStyleCnt="5" custLinFactNeighborX="2224" custLinFactNeighborY="-51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F34D0-3D3F-49C5-AB4B-A2961429DBF3}" type="pres">
      <dgm:prSet presAssocID="{E39C4A21-7656-4182-9B2A-B21D8B649CBF}" presName="sibTrans" presStyleCnt="0"/>
      <dgm:spPr/>
    </dgm:pt>
    <dgm:pt modelId="{18ED0DE1-40B6-4C34-A3E8-863C5044748A}" type="pres">
      <dgm:prSet presAssocID="{0703586D-8832-4240-AA8D-69CCB5DD1B5F}" presName="node" presStyleLbl="node1" presStyleIdx="3" presStyleCnt="5" custScaleX="100002" custScaleY="94447" custLinFactNeighborX="-54999" custLinFactNeighborY="51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7793B-2455-4923-94BE-F7B35AF0BAB2}" type="pres">
      <dgm:prSet presAssocID="{3AB441F5-9B22-4380-AF89-D2D392B353A6}" presName="sibTrans" presStyleCnt="0"/>
      <dgm:spPr/>
    </dgm:pt>
    <dgm:pt modelId="{CE4DCD74-0B3B-4AC8-AD85-A7A6FDEC59C8}" type="pres">
      <dgm:prSet presAssocID="{0003072A-0F04-4367-986C-0CA8A2967B96}" presName="node" presStyleLbl="node1" presStyleIdx="4" presStyleCnt="5" custLinFactNeighborX="54445" custLinFactNeighborY="49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46A33F-7C19-4050-9E42-D45C082AABF4}" srcId="{EE78A409-2BE0-43D1-B763-CD4EFF7FA1A3}" destId="{7FD1FC58-E7FF-4FF8-ABA9-7405BF61C364}" srcOrd="2" destOrd="0" parTransId="{5CE83593-C229-40B1-87B2-752F0025D30A}" sibTransId="{E39C4A21-7656-4182-9B2A-B21D8B649CBF}"/>
    <dgm:cxn modelId="{9D7082B8-C953-4F8A-9DEE-B79D5B19DFC5}" srcId="{EE78A409-2BE0-43D1-B763-CD4EFF7FA1A3}" destId="{A2E525D2-4382-48A7-AFA5-2B023C02002D}" srcOrd="0" destOrd="0" parTransId="{4FA3DC9C-CBCC-4090-9B85-E2FCF1CC88E5}" sibTransId="{6D6994F4-37DE-45C5-BA44-3D4F8151DAAA}"/>
    <dgm:cxn modelId="{D0F026A3-074D-469B-BCF7-CA824F37F5D3}" srcId="{EE78A409-2BE0-43D1-B763-CD4EFF7FA1A3}" destId="{46B73668-1E06-45A5-A6AB-EE4D334F8832}" srcOrd="1" destOrd="0" parTransId="{B599ABB8-7A99-4C59-B14B-B35FD975229A}" sibTransId="{965EDE42-6253-4E51-9624-16EEA4B6CF7C}"/>
    <dgm:cxn modelId="{F9622A19-9E8B-4CD7-9EFA-C499EB2566BD}" type="presOf" srcId="{0003072A-0F04-4367-986C-0CA8A2967B96}" destId="{CE4DCD74-0B3B-4AC8-AD85-A7A6FDEC59C8}" srcOrd="0" destOrd="0" presId="urn:microsoft.com/office/officeart/2005/8/layout/default"/>
    <dgm:cxn modelId="{58D11382-834C-46A0-A4D8-A7AE71B2105C}" type="presOf" srcId="{A2E525D2-4382-48A7-AFA5-2B023C02002D}" destId="{6664A905-9A64-4444-952B-718A23CFDAAC}" srcOrd="0" destOrd="0" presId="urn:microsoft.com/office/officeart/2005/8/layout/default"/>
    <dgm:cxn modelId="{17857082-AA07-4FC8-93E5-95EF3FD1DCC6}" srcId="{EE78A409-2BE0-43D1-B763-CD4EFF7FA1A3}" destId="{0003072A-0F04-4367-986C-0CA8A2967B96}" srcOrd="4" destOrd="0" parTransId="{6FE98CE3-AA49-41AD-B0B5-16EC23DBCD6A}" sibTransId="{94F26EC6-2AB2-4E59-B286-25C8FA235DAF}"/>
    <dgm:cxn modelId="{518A7336-822F-41DC-A2B8-9F0D29C15862}" type="presOf" srcId="{0703586D-8832-4240-AA8D-69CCB5DD1B5F}" destId="{18ED0DE1-40B6-4C34-A3E8-863C5044748A}" srcOrd="0" destOrd="0" presId="urn:microsoft.com/office/officeart/2005/8/layout/default"/>
    <dgm:cxn modelId="{61E810B5-0A1D-4A0C-972B-C4E9F8683DEF}" type="presOf" srcId="{7FD1FC58-E7FF-4FF8-ABA9-7405BF61C364}" destId="{273AB5FB-F7BD-49E0-A227-3BD9074A90EE}" srcOrd="0" destOrd="0" presId="urn:microsoft.com/office/officeart/2005/8/layout/default"/>
    <dgm:cxn modelId="{123D42BA-5CD5-482D-93DC-BB006D92B96F}" type="presOf" srcId="{46B73668-1E06-45A5-A6AB-EE4D334F8832}" destId="{86C86557-A989-4093-8C1F-C5353D6824C6}" srcOrd="0" destOrd="0" presId="urn:microsoft.com/office/officeart/2005/8/layout/default"/>
    <dgm:cxn modelId="{E1CAE962-D57E-4A0E-BEC9-08CD75061819}" type="presOf" srcId="{EE78A409-2BE0-43D1-B763-CD4EFF7FA1A3}" destId="{59FFBD1F-4C04-449A-B7B2-B11564194273}" srcOrd="0" destOrd="0" presId="urn:microsoft.com/office/officeart/2005/8/layout/default"/>
    <dgm:cxn modelId="{CB8943EC-2E57-4C22-8A5A-00A974CF0648}" srcId="{EE78A409-2BE0-43D1-B763-CD4EFF7FA1A3}" destId="{0703586D-8832-4240-AA8D-69CCB5DD1B5F}" srcOrd="3" destOrd="0" parTransId="{6F547228-8888-4017-9A15-52144A7C2A7A}" sibTransId="{3AB441F5-9B22-4380-AF89-D2D392B353A6}"/>
    <dgm:cxn modelId="{8F587077-5424-4980-84D1-C86EFAD5E70F}" type="presParOf" srcId="{59FFBD1F-4C04-449A-B7B2-B11564194273}" destId="{6664A905-9A64-4444-952B-718A23CFDAAC}" srcOrd="0" destOrd="0" presId="urn:microsoft.com/office/officeart/2005/8/layout/default"/>
    <dgm:cxn modelId="{C1F2B20B-B7F3-4CC6-80CB-56EC8E395AA8}" type="presParOf" srcId="{59FFBD1F-4C04-449A-B7B2-B11564194273}" destId="{BFFFAC8E-7B9D-41B6-9D98-A60B5EBDDF82}" srcOrd="1" destOrd="0" presId="urn:microsoft.com/office/officeart/2005/8/layout/default"/>
    <dgm:cxn modelId="{445C7E30-ADC8-4EFE-9100-169419600A98}" type="presParOf" srcId="{59FFBD1F-4C04-449A-B7B2-B11564194273}" destId="{86C86557-A989-4093-8C1F-C5353D6824C6}" srcOrd="2" destOrd="0" presId="urn:microsoft.com/office/officeart/2005/8/layout/default"/>
    <dgm:cxn modelId="{1E2754A8-C782-4305-8C6D-EEFA9A207DF8}" type="presParOf" srcId="{59FFBD1F-4C04-449A-B7B2-B11564194273}" destId="{50426055-6869-4DA0-983B-2F96FE49F520}" srcOrd="3" destOrd="0" presId="urn:microsoft.com/office/officeart/2005/8/layout/default"/>
    <dgm:cxn modelId="{AA6A0E5D-5608-4D48-BC5E-2A82A51850A9}" type="presParOf" srcId="{59FFBD1F-4C04-449A-B7B2-B11564194273}" destId="{273AB5FB-F7BD-49E0-A227-3BD9074A90EE}" srcOrd="4" destOrd="0" presId="urn:microsoft.com/office/officeart/2005/8/layout/default"/>
    <dgm:cxn modelId="{BF942F3D-7AF6-40B3-81E6-FF055D185DA1}" type="presParOf" srcId="{59FFBD1F-4C04-449A-B7B2-B11564194273}" destId="{1F7F34D0-3D3F-49C5-AB4B-A2961429DBF3}" srcOrd="5" destOrd="0" presId="urn:microsoft.com/office/officeart/2005/8/layout/default"/>
    <dgm:cxn modelId="{6FF03771-CE42-4FD3-B42E-583EF82C9B55}" type="presParOf" srcId="{59FFBD1F-4C04-449A-B7B2-B11564194273}" destId="{18ED0DE1-40B6-4C34-A3E8-863C5044748A}" srcOrd="6" destOrd="0" presId="urn:microsoft.com/office/officeart/2005/8/layout/default"/>
    <dgm:cxn modelId="{E4C311F0-8902-4375-86E3-9CE948B00BD8}" type="presParOf" srcId="{59FFBD1F-4C04-449A-B7B2-B11564194273}" destId="{BA07793B-2455-4923-94BE-F7B35AF0BAB2}" srcOrd="7" destOrd="0" presId="urn:microsoft.com/office/officeart/2005/8/layout/default"/>
    <dgm:cxn modelId="{4538A536-77F0-4030-B0E8-81A63086972D}" type="presParOf" srcId="{59FFBD1F-4C04-449A-B7B2-B11564194273}" destId="{CE4DCD74-0B3B-4AC8-AD85-A7A6FDEC59C8}" srcOrd="8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BF652-0D1C-4D49-96E8-AA5422E8D7C3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BAC4-EC65-4C01-8D75-1E775F64B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РУССКАЯ ЛИТЕРАТУРА</a:t>
            </a:r>
            <a:br>
              <a:rPr lang="ru-RU" sz="5400" dirty="0" smtClean="0"/>
            </a:br>
            <a:r>
              <a:rPr lang="ru-RU" sz="5400" dirty="0" smtClean="0"/>
              <a:t> И </a:t>
            </a:r>
            <a:br>
              <a:rPr lang="ru-RU" sz="5400" dirty="0" smtClean="0"/>
            </a:br>
            <a:r>
              <a:rPr lang="ru-RU" sz="5400" dirty="0" smtClean="0"/>
              <a:t>РУССКИЙ ЧЕЛОВЕЧЕСКИЙ КАПИТАЛ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ЧЕЛОВЕЧЕСКИЙ КАПИТАЛ –</a:t>
            </a:r>
            <a:br>
              <a:rPr lang="ru-RU" sz="4400" dirty="0" smtClean="0"/>
            </a:br>
            <a:r>
              <a:rPr lang="ru-RU" sz="4400" dirty="0" smtClean="0"/>
              <a:t>количество и качество </a:t>
            </a:r>
            <a:r>
              <a:rPr lang="ru-RU" sz="4400" b="1" dirty="0" smtClean="0"/>
              <a:t>людей,</a:t>
            </a:r>
            <a:r>
              <a:rPr lang="ru-RU" sz="4400" dirty="0" smtClean="0"/>
              <a:t> </a:t>
            </a:r>
            <a:r>
              <a:rPr lang="ru-RU" sz="4400" b="1" dirty="0" smtClean="0"/>
              <a:t>пригодных</a:t>
            </a:r>
            <a:r>
              <a:rPr lang="ru-RU" sz="4400" dirty="0" smtClean="0"/>
              <a:t> по своим медицинским показателям, психологическим, интеллектуальным, культурным, профессиональным параметрам </a:t>
            </a:r>
            <a:r>
              <a:rPr lang="ru-RU" sz="4400" b="1" dirty="0" smtClean="0"/>
              <a:t>для конкурентной борьбы.</a:t>
            </a:r>
            <a:endParaRPr lang="ru-RU" sz="4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Характеристики </a:t>
            </a:r>
            <a:br>
              <a:rPr lang="ru-RU" sz="4000" dirty="0" smtClean="0"/>
            </a:br>
            <a:r>
              <a:rPr lang="ru-RU" sz="4000" dirty="0" smtClean="0"/>
              <a:t>человеческого капитала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3600" dirty="0" smtClean="0"/>
              <a:t> </a:t>
            </a:r>
            <a:r>
              <a:rPr lang="en-US" sz="3200" dirty="0" smtClean="0"/>
              <a:t>www.lerc.ru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86874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sz="2200" b="1" u="sng" dirty="0" smtClean="0"/>
              <a:t/>
            </a:r>
            <a:br>
              <a:rPr lang="ru-RU" sz="2200" b="1" u="sng" dirty="0" smtClean="0"/>
            </a:br>
            <a:r>
              <a:rPr lang="ru-RU" sz="2200" b="1" u="sng" dirty="0"/>
              <a:t/>
            </a:r>
            <a:br>
              <a:rPr lang="ru-RU" sz="2200" b="1" u="sng" dirty="0"/>
            </a:br>
            <a:r>
              <a:rPr lang="ru-RU" sz="2200" b="1" u="sng" dirty="0" smtClean="0"/>
              <a:t/>
            </a:r>
            <a:br>
              <a:rPr lang="ru-RU" sz="2200" b="1" u="sng" dirty="0" smtClean="0"/>
            </a:br>
            <a:r>
              <a:rPr lang="ru-RU" sz="2200" b="1" u="sng" dirty="0"/>
              <a:t/>
            </a:r>
            <a:br>
              <a:rPr lang="ru-RU" sz="2200" b="1" u="sng" dirty="0"/>
            </a:br>
            <a:r>
              <a:rPr lang="ru-RU" sz="2200" b="1" u="sng" dirty="0" smtClean="0"/>
              <a:t/>
            </a:r>
            <a:br>
              <a:rPr lang="ru-RU" sz="2200" b="1" u="sng" dirty="0" smtClean="0"/>
            </a:br>
            <a:r>
              <a:rPr lang="ru-RU" sz="2700" b="1" u="sng" dirty="0" smtClean="0"/>
              <a:t>Человеческий капитал</a:t>
            </a:r>
            <a:r>
              <a:rPr lang="ru-RU" sz="2700" b="1" dirty="0" smtClean="0"/>
              <a:t> = запас знаний, навыков, умений и др., которые есть у каждого человека и которые могут использоваться им в производственных либо потребительских целях</a:t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704856" cy="4320480"/>
          </a:xfrm>
        </p:spPr>
        <p:txBody>
          <a:bodyPr>
            <a:normAutofit fontScale="77500" lnSpcReduction="20000"/>
          </a:bodyPr>
          <a:lstStyle/>
          <a:p>
            <a:r>
              <a:rPr lang="ru-RU" sz="3300" b="1" dirty="0" smtClean="0">
                <a:solidFill>
                  <a:srgbClr val="FF0000"/>
                </a:solidFill>
              </a:rPr>
              <a:t>Он – человеческий, потому что воплощен в самом человеке; он – капитал, потому что является источником или будущих доходов, или будущих удовлетворений, или того и другого вместе</a:t>
            </a:r>
          </a:p>
          <a:p>
            <a:endParaRPr lang="ru-RU" sz="3300" b="1" dirty="0" smtClean="0">
              <a:solidFill>
                <a:srgbClr val="FF0000"/>
              </a:solidFill>
            </a:endParaRPr>
          </a:p>
          <a:p>
            <a:r>
              <a:rPr lang="ru-RU" sz="3300" b="1" dirty="0" smtClean="0"/>
              <a:t>В </a:t>
            </a:r>
            <a:r>
              <a:rPr lang="ru-RU" sz="3300" b="1" u="sng" dirty="0" smtClean="0"/>
              <a:t>узком смысле</a:t>
            </a:r>
            <a:r>
              <a:rPr lang="ru-RU" sz="3300" b="1" dirty="0" smtClean="0"/>
              <a:t> под </a:t>
            </a:r>
            <a:r>
              <a:rPr lang="ru-RU" sz="3300" b="1" i="1" dirty="0" smtClean="0"/>
              <a:t>инвестициями в человеческий капитал</a:t>
            </a:r>
            <a:r>
              <a:rPr lang="ru-RU" sz="3300" b="1" dirty="0" smtClean="0"/>
              <a:t> понимаются затраты на образование и производственную подготовку, т.к. именно они представляют собой специализированный вид деятельности по формированию знаний, навыков и умений </a:t>
            </a:r>
          </a:p>
          <a:p>
            <a:r>
              <a:rPr lang="ru-RU" sz="33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«Премии» на различные уровни образования,  2009г., %*</a:t>
            </a:r>
            <a:r>
              <a:rPr lang="ru-RU" sz="2800" dirty="0" smtClean="0">
                <a:solidFill>
                  <a:schemeClr val="bg2"/>
                </a:solidFill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chemeClr val="bg2"/>
                </a:solidFill>
                <a:cs typeface="Times New Roman" pitchFamily="18" charset="0"/>
              </a:rPr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7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1512168"/>
                <a:gridCol w="1656184"/>
                <a:gridCol w="181054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Мужчины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Женщины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Высшее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76,3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63,6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91,9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Неполное высшее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16,9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5,9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28,3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ССУЗ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14,2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8,2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21,8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ПТУ + полное среднее</a:t>
                      </a: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3,3</a:t>
                      </a: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1,9</a:t>
                      </a:r>
                    </a:p>
                  </a:txBody>
                  <a:tcPr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4,3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ПТУ + неполное среднее</a:t>
                      </a: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Основное общее и ниже</a:t>
                      </a: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-8,3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-8,5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-8,4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733256"/>
            <a:ext cx="8208912" cy="294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ru-RU" sz="1600" b="1" dirty="0" smtClean="0"/>
              <a:t>* % превышения над заработками работников с полным средним образованием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900" i="1" dirty="0" smtClean="0"/>
              <a:t>Образовательная структура занятого населения,  %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5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+mn-lt"/>
                        </a:rPr>
                        <a:t>Страна</a:t>
                      </a:r>
                      <a:endParaRPr lang="ru-RU" sz="20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Не ниже вторичного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 третичным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Канада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48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США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Япония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40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Швеция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Великобритания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34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Южная Корея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Испания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31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Франция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Германия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29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Венгрия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Польша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Чехия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Словакия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charset="0"/>
                        </a:rPr>
                        <a:t>Россия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64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29642" cy="3571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Ключевые характеристики человеческого капитала (в узком смысле )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142984"/>
            <a:ext cx="735811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Россия остается одним их худших «пользователей» человеческого капитала: треть обладателей третичного образования работают по профессиям, не требующим высокой подготовки </a:t>
            </a:r>
          </a:p>
          <a:p>
            <a:endParaRPr lang="ru-RU" sz="2800" dirty="0" smtClean="0"/>
          </a:p>
          <a:p>
            <a:r>
              <a:rPr lang="ru-RU" sz="2800" dirty="0" smtClean="0"/>
              <a:t>К середине 21 в. российская рабочая сила </a:t>
            </a:r>
            <a:r>
              <a:rPr lang="ru-RU" sz="2800" dirty="0" smtClean="0">
                <a:sym typeface="Symbol" pitchFamily="18" charset="2"/>
              </a:rPr>
              <a:t> </a:t>
            </a:r>
            <a:r>
              <a:rPr lang="ru-RU" sz="2800" dirty="0" smtClean="0"/>
              <a:t>на 80% будет состоять из лиц с третичным образованием (в том числе – примерно на 60-65% из обладателей дипломов вузов)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072494" cy="135732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Какие </a:t>
            </a:r>
            <a:r>
              <a:rPr lang="ru-RU" sz="3100" dirty="0" smtClean="0"/>
              <a:t>из рисков представляют собой наиболее серьезную угрозу развитию бизнеса? 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(% </a:t>
            </a:r>
            <a:r>
              <a:rPr lang="ru-RU" sz="3100" dirty="0" smtClean="0"/>
              <a:t>опрошенных)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8715436" cy="535785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Россия: инвестиции </a:t>
            </a:r>
            <a:br>
              <a:rPr lang="ru-RU" dirty="0" smtClean="0"/>
            </a:br>
            <a:r>
              <a:rPr lang="ru-RU" dirty="0" smtClean="0"/>
              <a:t>в человеческий капитал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рейтинге расходов на образование в долях ВВП (3.8-4% ВВП в последние годы) Россия в 2009 году на 109 месте из 186 стран. Для сравнения: в США — 5.5% ВВП; в Швеции и Норвегии - 6.7%; Словении — 5.2%; Франции — 5.6%, Канаде — 4.9%. </a:t>
            </a:r>
          </a:p>
          <a:p>
            <a:r>
              <a:rPr lang="ru-RU" dirty="0" smtClean="0"/>
              <a:t>Если, по данным ВОЗ, в среднем по странам в мире расходы на здравоохранение составили в 2009 году 8.7% ВВП, то в РФ — 5.3% ВВП. В рейтинге у России по этому показателю 115 место.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Россия: инвестиции </a:t>
            </a:r>
            <a:br>
              <a:rPr lang="ru-RU" dirty="0" smtClean="0"/>
            </a:br>
            <a:r>
              <a:rPr lang="ru-RU" dirty="0" smtClean="0"/>
              <a:t>в человеческий капитал -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400" dirty="0" smtClean="0"/>
              <a:t>Рейтинг по продолжительности жизни в 2010 году Россия - 161 место из 224.</a:t>
            </a:r>
          </a:p>
          <a:p>
            <a:r>
              <a:rPr lang="ru-RU" sz="4400" dirty="0" smtClean="0"/>
              <a:t> В рейтинге рождаемости детей на одну женщину - 200 месте из 225. </a:t>
            </a:r>
          </a:p>
          <a:p>
            <a:r>
              <a:rPr lang="ru-RU" sz="4400" dirty="0" smtClean="0"/>
              <a:t>По смертности на душу населения — на  7 месте в мире. </a:t>
            </a:r>
          </a:p>
          <a:p>
            <a:r>
              <a:rPr lang="ru-RU" sz="4400" dirty="0" smtClean="0"/>
              <a:t>Инвестиции в НИОКР колеблются все последние годы около 1-1.3% ВВП. В Германии, Дании, Австрии инвестиции в НИОКР составляют около 2.5%, в США — 2.6%, в Израиле — 4.6%, в Южной Корее — 2.3%, в Сингапуре — 2.3%, в Японии — 3.4%, Финляндии — 3.4%, Швеции — 3.7%.</a:t>
            </a:r>
          </a:p>
          <a:p>
            <a:r>
              <a:rPr lang="ru-RU" sz="4400" dirty="0" smtClean="0"/>
              <a:t>Процент инновационных предприятий  9.4% в 2009 году в России ниже, чем у любого из государств ЕЭС. Для сравнения: в Эстонии их доля составляет 47%, в Германии — 73%, в Греции — 35%; в Бельгии, Дании, Ирландии, Австрии - около 60%.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в рейтинге расходов на оборону в долях ВВП Россия - на 28 месте среди 174 стран.</a:t>
            </a:r>
          </a:p>
          <a:p>
            <a:endParaRPr lang="ru-RU" sz="44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Экс-министра образования и науки РФ </a:t>
            </a:r>
            <a:r>
              <a:rPr lang="ru-RU" sz="3600" dirty="0" err="1" smtClean="0"/>
              <a:t>А.А.Фурсенко</a:t>
            </a:r>
            <a:r>
              <a:rPr lang="ru-RU" sz="3600" dirty="0" smtClean="0"/>
              <a:t> о задачах образования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«</a:t>
            </a:r>
            <a:r>
              <a:rPr lang="ru-RU" i="1" dirty="0" smtClean="0"/>
              <a:t>Недостатком советской системы образования была попытка формирования Человека-творца, а сейчас наша задача заключается в том, чтобы </a:t>
            </a:r>
            <a:r>
              <a:rPr lang="ru-RU" b="1" i="1" dirty="0" smtClean="0"/>
              <a:t>вырастить квалифицированного потребителя</a:t>
            </a:r>
            <a:r>
              <a:rPr lang="ru-RU" dirty="0" smtClean="0"/>
              <a:t>». 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000" dirty="0" smtClean="0"/>
              <a:t>Жизнь между тем, настоящая жизнь людей со своими существенными интересами здоровья, болезни, труда, отдыха, со своими интересами мысли, науки, поэзии, музыки, любви, дружбы, ненависти, страстей, </a:t>
            </a:r>
            <a:r>
              <a:rPr lang="ru-RU" sz="4000" b="1" dirty="0" smtClean="0"/>
              <a:t>шла, как всегда, независимо и вне политической близости и вражды с Наполеоном Бонапарте и вне всех возможных преобразований.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</a:t>
            </a:r>
            <a:r>
              <a:rPr lang="ru-RU" sz="4000" dirty="0" smtClean="0"/>
              <a:t>Л.Толстой «Война и мир»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/>
          <p:nvPr/>
        </p:nvSpPr>
        <p:spPr>
          <a:xfrm>
            <a:off x="785786" y="0"/>
            <a:ext cx="8192502" cy="1071546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 sz="2400" dirty="0">
                <a:latin typeface="+mj-lt"/>
              </a:rPr>
              <a:t>Источники формирования человеческого капитала</a:t>
            </a:r>
            <a:endParaRPr sz="2400">
              <a:latin typeface="+mj-lt"/>
            </a:endParaRPr>
          </a:p>
        </p:txBody>
      </p:sp>
      <p:sp>
        <p:nvSpPr>
          <p:cNvPr id="3" name="TextShape 2"/>
          <p:cNvSpPr txBox="1"/>
          <p:nvPr/>
        </p:nvSpPr>
        <p:spPr>
          <a:xfrm>
            <a:off x="703847" y="1737950"/>
            <a:ext cx="8090559" cy="4191131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542928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MUST-HAVE </a:t>
            </a:r>
            <a:r>
              <a:rPr lang="ru-RU" dirty="0" smtClean="0"/>
              <a:t>КОМПЕТЕНЦИИ-2013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2143116"/>
            <a:ext cx="2714644" cy="3929090"/>
          </a:xfrm>
        </p:spPr>
      </p:pic>
      <p:sp>
        <p:nvSpPr>
          <p:cNvPr id="5" name="Прямоугольник 4"/>
          <p:cNvSpPr/>
          <p:nvPr/>
        </p:nvSpPr>
        <p:spPr>
          <a:xfrm>
            <a:off x="214282" y="2143116"/>
            <a:ext cx="278608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НАВЫК ВЫСТРАИВАНИЯ</a:t>
            </a:r>
          </a:p>
          <a:p>
            <a:pPr algn="ctr"/>
            <a:r>
              <a:rPr lang="ru-RU" sz="2400" dirty="0" smtClean="0"/>
              <a:t>МЕЖЛИЧНОСТНЫХ КОММУНИКАЦИЙ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429132"/>
            <a:ext cx="271464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СОЗДАНИЕ</a:t>
            </a:r>
          </a:p>
          <a:p>
            <a:pPr algn="ctr"/>
            <a:r>
              <a:rPr lang="ru-RU" sz="3200" dirty="0" smtClean="0"/>
              <a:t>ЛИЧНОГО БРЕНДА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15008" y="2143116"/>
            <a:ext cx="321471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гибкость, умение быстро реагировать на меняющиеся нужды работодателя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5008" y="4429132"/>
            <a:ext cx="321471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умение постоянно повышать личную эффективность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Психологическая модель </a:t>
            </a:r>
            <a:br>
              <a:rPr lang="ru-RU" dirty="0" smtClean="0"/>
            </a:br>
            <a:r>
              <a:rPr lang="ru-RU" dirty="0" smtClean="0"/>
              <a:t>человеческого капитала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Сильные стороны, отталкиваясь от которых можно восстановить жизнеспособность, работоспособность, способность к обучению человеческого капитала: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Высокий уровень жизненных и нравственных ценностей. Высокий уровень религиозности. Низкий уровень асоциальных тенденций. Фактически население демонстрирует свой изначально позитивный настрой, хорошую основу для развития. </a:t>
            </a:r>
          </a:p>
          <a:p>
            <a:pPr lvl="0"/>
            <a:r>
              <a:rPr lang="ru-RU" dirty="0" smtClean="0"/>
              <a:t>Высокий уровень силы процессов возбуждения. Можно считать, что у населения потенциально есть достаточно высокая выносливость. При наличии поставленных целей — высокая целеустремленность.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 русском уме</a:t>
            </a:r>
            <a:endParaRPr lang="ru-RU" sz="6000" dirty="0"/>
          </a:p>
        </p:txBody>
      </p:sp>
      <p:pic>
        <p:nvPicPr>
          <p:cNvPr id="5" name="Содержимое 4" descr="1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1238250" cy="1428750"/>
          </a:xfrm>
        </p:spPr>
      </p:pic>
      <p:pic>
        <p:nvPicPr>
          <p:cNvPr id="6" name="Содержимое 5" descr="200px-Ivan_Pavlov_nobe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1500174"/>
            <a:ext cx="1400172" cy="1785950"/>
          </a:xfrm>
        </p:spPr>
      </p:pic>
      <p:sp>
        <p:nvSpPr>
          <p:cNvPr id="7" name="Прямоугольник 6"/>
          <p:cNvSpPr/>
          <p:nvPr/>
        </p:nvSpPr>
        <p:spPr>
          <a:xfrm>
            <a:off x="6215074" y="1500175"/>
            <a:ext cx="29289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«Рекомендующими чертами являются не сосредоточенность, а натиск, быстрота, налет. Это, очевидно, мы и считаем признаком талантливости;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3857628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кропотливость же и усидчивость для нас плохо вяжутся с представлением о даровитости. А между тем для настоящего ума эта вдумчивость, остановка на одном предмете есть нормальная вещь»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1500174"/>
            <a:ext cx="27146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Алеша Карамазов:</a:t>
            </a:r>
          </a:p>
          <a:p>
            <a:r>
              <a:rPr lang="ru-RU" dirty="0" smtClean="0"/>
              <a:t>«Видите, чему я усмехнулся: я недавно прочел один отзыв одного заграничного немца, жившего в России, об нашей теперешней учащейся молодежи: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071942"/>
            <a:ext cx="36433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"Покажите вы - он пишет - русскому школьнику карту звездного неба, о которой он до тех пор не имел никакого понятия, и он завтра же возвратит вам эту карту исправленною». 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357562"/>
            <a:ext cx="2000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Ф.М.Достоевский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3357562"/>
            <a:ext cx="1304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И.П.Павлов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Иван Петрович Павлов </a:t>
            </a:r>
            <a:endParaRPr lang="ru-RU" dirty="0"/>
          </a:p>
        </p:txBody>
      </p:sp>
      <p:pic>
        <p:nvPicPr>
          <p:cNvPr id="5" name="Содержимое 4" descr="200px-Ivan_Pavlov_nobe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1571636" cy="222386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14546" y="1600201"/>
            <a:ext cx="6472254" cy="232886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один из авторитетнейших учёных России, физиолог, создатель науки о высшей нервной деятельности и представлений о процессах регуляции пищеварения; основатель крупнейшей российской физиологической школы; лауреат Нобелевской премии в области медицины и физиологии 1904 года </a:t>
            </a:r>
            <a:r>
              <a:rPr lang="ru-RU" sz="2000" i="1" dirty="0" smtClean="0"/>
              <a:t>«за работу по физиологии пищеварения»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4214818"/>
            <a:ext cx="86439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Русский ум не привязан к фактам, он больше любит слова и ими оперирует, русская мысль не хочет прикоснуться к действительности.</a:t>
            </a:r>
            <a:br>
              <a:rPr lang="ru-RU" sz="2800" dirty="0" smtClean="0">
                <a:solidFill>
                  <a:prstClr val="black"/>
                </a:solidFill>
              </a:rPr>
            </a:br>
            <a:r>
              <a:rPr lang="ru-RU" sz="2800" dirty="0" smtClean="0">
                <a:solidFill>
                  <a:prstClr val="black"/>
                </a:solidFill>
              </a:rPr>
              <a:t>Русская мысль совершенно не применяет критики метода, прячется за слово, не идет за кулисы слова.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857232"/>
            <a:ext cx="3071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(1849 – 1936)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А в ненастные дни</a:t>
            </a:r>
            <a:br>
              <a:rPr lang="ru-RU" sz="2400" dirty="0" smtClean="0"/>
            </a:br>
            <a:r>
              <a:rPr lang="ru-RU" sz="2400" dirty="0" smtClean="0"/>
              <a:t>Собирались они</a:t>
            </a:r>
            <a:br>
              <a:rPr lang="ru-RU" sz="2400" dirty="0" smtClean="0"/>
            </a:br>
            <a:r>
              <a:rPr lang="ru-RU" sz="2400" dirty="0" smtClean="0"/>
              <a:t>Часто.</a:t>
            </a:r>
            <a:br>
              <a:rPr lang="ru-RU" sz="2400" dirty="0" smtClean="0"/>
            </a:br>
            <a:r>
              <a:rPr lang="ru-RU" sz="2400" dirty="0" smtClean="0"/>
              <a:t>Гнули – бог их прости! -</a:t>
            </a:r>
            <a:br>
              <a:rPr lang="ru-RU" sz="2400" dirty="0" smtClean="0"/>
            </a:br>
            <a:r>
              <a:rPr lang="ru-RU" sz="2400" dirty="0" smtClean="0"/>
              <a:t>От пятидесяти</a:t>
            </a:r>
            <a:br>
              <a:rPr lang="ru-RU" sz="2400" dirty="0" smtClean="0"/>
            </a:br>
            <a:r>
              <a:rPr lang="ru-RU" sz="2400" dirty="0" smtClean="0"/>
              <a:t>На сто.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 выигрывали,</a:t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ru-RU" sz="2400" dirty="0" smtClean="0"/>
              <a:t>отписывали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Мелом.</a:t>
            </a:r>
            <a:br>
              <a:rPr lang="ru-RU" sz="2400" dirty="0" smtClean="0"/>
            </a:br>
            <a:r>
              <a:rPr lang="ru-RU" sz="2400" dirty="0" smtClean="0"/>
              <a:t>Так, в ненастные дни,</a:t>
            </a:r>
            <a:br>
              <a:rPr lang="ru-RU" sz="2400" dirty="0" smtClean="0"/>
            </a:br>
            <a:r>
              <a:rPr lang="ru-RU" sz="2400" dirty="0" smtClean="0"/>
              <a:t>Занимались они</a:t>
            </a:r>
            <a:br>
              <a:rPr lang="ru-RU" sz="2400" dirty="0" smtClean="0"/>
            </a:br>
            <a:r>
              <a:rPr lang="ru-RU" sz="2400" dirty="0" smtClean="0"/>
              <a:t>Делом.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Однажды играли в карты у конногвардейца </a:t>
            </a:r>
            <a:r>
              <a:rPr lang="ru-RU" sz="2800" dirty="0" err="1" smtClean="0"/>
              <a:t>Нарумова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А.Пушкин «Пиковая дама»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err="1" smtClean="0"/>
              <a:t>Никола́й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Гео́ргиевич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Га́рин-Михайло́вский</a:t>
            </a:r>
            <a:r>
              <a:rPr lang="ru-RU" sz="3100" dirty="0" smtClean="0"/>
              <a:t> </a:t>
            </a:r>
            <a:br>
              <a:rPr lang="ru-RU" sz="3100" dirty="0" smtClean="0"/>
            </a:br>
            <a:r>
              <a:rPr lang="ru-RU" sz="2700" dirty="0" smtClean="0"/>
              <a:t>(1852 – 1906) </a:t>
            </a:r>
            <a:endParaRPr lang="ru-RU" sz="2700" dirty="0"/>
          </a:p>
        </p:txBody>
      </p:sp>
      <p:pic>
        <p:nvPicPr>
          <p:cNvPr id="5" name="Содержимое 4" descr="260px-Nikolay_Mikhaylovsk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3286148" cy="450059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Разве в том дело, чтобы пройти в жизни так, чтобы никого не задеть? Не в этом счастье. Задеть, сломать, ломать, чтоб жизнь кипела. Я не боюсь никаких обвинений, но во сто раз больше смерти боюсь бесцветности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Н.Г.Гарин-Михайловский</a:t>
            </a:r>
            <a:r>
              <a:rPr lang="ru-RU" dirty="0" smtClean="0"/>
              <a:t> о труде</a:t>
            </a:r>
            <a:endParaRPr lang="ru-RU" dirty="0"/>
          </a:p>
        </p:txBody>
      </p:sp>
      <p:pic>
        <p:nvPicPr>
          <p:cNvPr id="5" name="Содержимое 4" descr="260px-Nikolay_Mikhaylovsk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2476500" cy="30765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71802" y="1600201"/>
            <a:ext cx="5614998" cy="332899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"Следует признать за крестьянами такое же право выбирать себе любой вид труда, каким пользуется и пишущий эти строки. В этом только залог успеха, залог прогресса. Всё остальное — застой, где нет места живой душе, где тина и горькое </a:t>
            </a:r>
            <a:r>
              <a:rPr lang="ru-RU" dirty="0" err="1" smtClean="0"/>
              <a:t>непросыпное</a:t>
            </a:r>
            <a:r>
              <a:rPr lang="ru-RU" dirty="0" smtClean="0"/>
              <a:t> пьянство всё того же раба, с той только разницей, что цепь прикована уже не к барину, а к земле."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0063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"Если во французской революции такую видную роль сыграли юристы, то в нашей, я уверена, сыграют инженеры" - говорит жена главного героя (написано в 1904 -1906 годах)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Владимир Сергеевич Соловьев</a:t>
            </a:r>
            <a:br>
              <a:rPr lang="ru-RU" dirty="0" smtClean="0"/>
            </a:br>
            <a:r>
              <a:rPr lang="ru-RU" dirty="0" smtClean="0"/>
              <a:t>(1853-1900)</a:t>
            </a:r>
            <a:endParaRPr lang="ru-RU" dirty="0"/>
          </a:p>
        </p:txBody>
      </p:sp>
      <p:pic>
        <p:nvPicPr>
          <p:cNvPr id="5" name="Содержимое 4" descr="220px-V.Solovyo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785926"/>
            <a:ext cx="2928958" cy="421484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Русский философ, богослов, поэт, публицист, литературный критик. Стоял у истоков русского «духовного возрождения» начала </a:t>
            </a:r>
            <a:r>
              <a:rPr lang="en-US" dirty="0" smtClean="0"/>
              <a:t>XX</a:t>
            </a:r>
            <a:r>
              <a:rPr lang="ru-RU" dirty="0" smtClean="0"/>
              <a:t> века. Оказал влияние на религиозную философию Н.А.Бердяева, С.Н.Булгакова, С.Н. и Е.Н.Трубецких, П.А.Флоренского, </a:t>
            </a:r>
            <a:r>
              <a:rPr lang="ru-RU" dirty="0" err="1" smtClean="0"/>
              <a:t>С.Л.Франка,а</a:t>
            </a:r>
            <a:r>
              <a:rPr lang="ru-RU" dirty="0" smtClean="0"/>
              <a:t> также на творчество поэтов-символистов  А.Белого, А.Блока и др.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>
                <a:latin typeface="Calibri" pitchFamily="34" charset="0"/>
              </a:rPr>
              <a:t>Питири́м Алекса́ндрович Соро́кин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1889—1968</a:t>
            </a:r>
            <a:endParaRPr lang="ru-RU" dirty="0"/>
          </a:p>
        </p:txBody>
      </p:sp>
      <p:pic>
        <p:nvPicPr>
          <p:cNvPr id="4" name="Содержимое 3" descr="Питирим_Сорок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643050"/>
            <a:ext cx="3143272" cy="3571900"/>
          </a:xfrm>
        </p:spPr>
      </p:pic>
      <p:sp>
        <p:nvSpPr>
          <p:cNvPr id="5" name="Прямоугольник 4"/>
          <p:cNvSpPr/>
          <p:nvPr/>
        </p:nvSpPr>
        <p:spPr>
          <a:xfrm>
            <a:off x="3857620" y="1571612"/>
            <a:ext cx="4572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социолог. Один из лидеров партии эсеров, в 1917 личный секретарь А. Ф. Керенского. С 1918 преподавал в Петроградском университете, в 1922 выслан из России. С 1923 в США, профессор в Миннесоте (1924) и Гарварде (1929—59), президент Американской социологической ассоциации (1964). Рассматривал исторический процесс как циклическую смену типов культуры</a:t>
            </a:r>
            <a:br>
              <a:rPr lang="ru-RU" dirty="0" smtClean="0"/>
            </a:br>
            <a:r>
              <a:rPr lang="ru-RU" dirty="0" smtClean="0"/>
              <a:t>Один из родоначальников теорий социальной стратификации и социальной мобильности.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357826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Ленин:  Профессоров и писателей, которые для воспитания масс «годятся не больше чем заведомые растлители годились бы для роли надзирателей в учебных заведениях для младшего возраста», революционный пролетариат «вежливо выпроводил» бы из страны.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 русском уме</a:t>
            </a:r>
            <a:endParaRPr lang="ru-RU" sz="6000" dirty="0"/>
          </a:p>
        </p:txBody>
      </p:sp>
      <p:pic>
        <p:nvPicPr>
          <p:cNvPr id="5" name="Содержимое 4" descr="1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1238250" cy="1428750"/>
          </a:xfrm>
        </p:spPr>
      </p:pic>
      <p:pic>
        <p:nvPicPr>
          <p:cNvPr id="6" name="Содержимое 5" descr="200px-Ivan_Pavlov_nobe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0562" y="1500174"/>
            <a:ext cx="1400172" cy="1785950"/>
          </a:xfrm>
        </p:spPr>
      </p:pic>
      <p:sp>
        <p:nvSpPr>
          <p:cNvPr id="7" name="Прямоугольник 6"/>
          <p:cNvSpPr/>
          <p:nvPr/>
        </p:nvSpPr>
        <p:spPr>
          <a:xfrm>
            <a:off x="6215074" y="1500175"/>
            <a:ext cx="29289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«Рекомендующими чертами являются не сосредоточенность, а натиск, быстрота, налет. Это, очевидно, мы и считаем признаком талантливости;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3857628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кропотливость же и усидчивость для нас плохо вяжутся с представлением о даровитости. А между тем для настоящего ума эта вдумчивость, остановка на одном предмете есть нормальная вещь»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1500174"/>
            <a:ext cx="27146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Алеша Карамазов:</a:t>
            </a:r>
          </a:p>
          <a:p>
            <a:r>
              <a:rPr lang="ru-RU" dirty="0" smtClean="0"/>
              <a:t>«Видите, чему я усмехнулся: я недавно прочел один отзыв одного заграничного немца, жившего в России, об нашей теперешней учащейся молодежи: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071942"/>
            <a:ext cx="36433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"Покажите вы - он пишет - русскому школьнику карту звездного неба, о которой он до тех пор не имел никакого понятия, и он завтра же возвратит вам эту карту исправленною». 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357562"/>
            <a:ext cx="2000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Ф.М.Достоевский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3357562"/>
            <a:ext cx="1304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И.П.Павлов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1233</Words>
  <Application>Microsoft Office PowerPoint</Application>
  <PresentationFormat>Экран (4:3)</PresentationFormat>
  <Paragraphs>169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РУССКАЯ ЛИТЕРАТУРА  И  РУССКИЙ ЧЕЛОВЕЧЕСКИЙ КАПИТАЛ</vt:lpstr>
      <vt:lpstr>                 Жизнь между тем, настоящая жизнь людей со своими существенными интересами здоровья, болезни, труда, отдыха, со своими интересами мысли, науки, поэзии, музыки, любви, дружбы, ненависти, страстей, шла, как всегда, независимо и вне политической близости и вражды с Наполеоном Бонапарте и вне всех возможных преобразований.                             Л.Толстой «Война и мир»</vt:lpstr>
      <vt:lpstr>Иван Петрович Павлов </vt:lpstr>
      <vt:lpstr>             А в ненастные дни Собирались они Часто. Гнули – бог их прости! - От пятидесяти На сто.  И выигрывали, И отписывали Мелом. Так, в ненастные дни, Занимались они Делом.  Однажды играли в карты у конногвардейца Нарумова                                                  А.Пушкин «Пиковая дама»</vt:lpstr>
      <vt:lpstr>Никола́й Гео́ргиевич Га́рин-Михайло́вский  (1852 – 1906) </vt:lpstr>
      <vt:lpstr>Н.Г.Гарин-Михайловский о труде</vt:lpstr>
      <vt:lpstr>Владимир Сергеевич Соловьев (1853-1900)</vt:lpstr>
      <vt:lpstr>Питири́м Алекса́ндрович Соро́кин 1889—1968</vt:lpstr>
      <vt:lpstr>О русском уме</vt:lpstr>
      <vt:lpstr>Слайд 10</vt:lpstr>
      <vt:lpstr>Характеристики  человеческого капитала   www.lerc.ru</vt:lpstr>
      <vt:lpstr>     Человеческий капитал = запас знаний, навыков, умений и др., которые есть у каждого человека и которые могут использоваться им в производственных либо потребительских целях   </vt:lpstr>
      <vt:lpstr>«Премии» на различные уровни образования,  2009г., %*  </vt:lpstr>
      <vt:lpstr>Образовательная структура занятого населения,  % </vt:lpstr>
      <vt:lpstr> Ключевые характеристики человеческого капитала (в узком смысле )</vt:lpstr>
      <vt:lpstr>  Какие из рисков представляют собой наиболее серьезную угрозу развитию бизнеса?   (% опрошенных) </vt:lpstr>
      <vt:lpstr>Россия: инвестиции  в человеческий капитал</vt:lpstr>
      <vt:lpstr>Россия: инвестиции  в человеческий капитал - итоги</vt:lpstr>
      <vt:lpstr>Экс-министра образования и науки РФ А.А.Фурсенко о задачах образования</vt:lpstr>
      <vt:lpstr>Слайд 20</vt:lpstr>
      <vt:lpstr>MUST-HAVE КОМПЕТЕНЦИИ-2013</vt:lpstr>
      <vt:lpstr>Психологическая модель  человеческого капитала</vt:lpstr>
      <vt:lpstr>Сильные стороны, отталкиваясь от которых можно восстановить жизнеспособность, работоспособность, способность к обучению человеческого капитала:</vt:lpstr>
      <vt:lpstr>О русском уме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Человеческий капитал = запас знаний, навыков, умений и др., которые есть у каждого человека и которые могут использоваться им в производственных либо потребительских целях</dc:title>
  <dc:creator>User</dc:creator>
  <cp:lastModifiedBy>1</cp:lastModifiedBy>
  <cp:revision>102</cp:revision>
  <dcterms:created xsi:type="dcterms:W3CDTF">2012-01-22T04:47:40Z</dcterms:created>
  <dcterms:modified xsi:type="dcterms:W3CDTF">2013-01-27T03:49:45Z</dcterms:modified>
</cp:coreProperties>
</file>