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4" r:id="rId5"/>
    <p:sldId id="262" r:id="rId6"/>
    <p:sldId id="263" r:id="rId7"/>
    <p:sldId id="266" r:id="rId8"/>
    <p:sldId id="267" r:id="rId9"/>
    <p:sldId id="260" r:id="rId10"/>
    <p:sldId id="269" r:id="rId11"/>
    <p:sldId id="270" r:id="rId12"/>
    <p:sldId id="265" r:id="rId13"/>
    <p:sldId id="268" r:id="rId14"/>
    <p:sldId id="258" r:id="rId15"/>
  </p:sldIdLst>
  <p:sldSz cx="9144000" cy="6858000" type="screen4x3"/>
  <p:notesSz cx="6854825" cy="9750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hyperlink" Target="mailto:iris.trofimova@gmail.com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hyperlink" Target="mailto:yvdbox@gmail.com" TargetMode="External"/><Relationship Id="rId17" Type="http://schemas.openxmlformats.org/officeDocument/2006/relationships/hyperlink" Target="mailto:vrnzakharov@gmail.com" TargetMode="External"/><Relationship Id="rId2" Type="http://schemas.openxmlformats.org/officeDocument/2006/relationships/image" Target="../media/image15.jpeg"/><Relationship Id="rId16" Type="http://schemas.openxmlformats.org/officeDocument/2006/relationships/hyperlink" Target="mailto:csx@b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hyperlink" Target="mailto:dsbelkov@gmail.com" TargetMode="External"/><Relationship Id="rId5" Type="http://schemas.openxmlformats.org/officeDocument/2006/relationships/image" Target="../media/image18.jpeg"/><Relationship Id="rId15" Type="http://schemas.openxmlformats.org/officeDocument/2006/relationships/hyperlink" Target="mailto:veesodef@gmail.com" TargetMode="External"/><Relationship Id="rId10" Type="http://schemas.openxmlformats.org/officeDocument/2006/relationships/hyperlink" Target="mailto:solovyov_d@mail.ru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hyperlink" Target="mailto:romanlavlinskiy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Проект выпускников 2012-2013 учебного года ШЭК «Репное»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Изумрудный город-2050</a:t>
            </a:r>
          </a:p>
          <a:p>
            <a:pPr algn="ctr">
              <a:buNone/>
            </a:pPr>
            <a:endParaRPr lang="ru-RU" sz="12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2000" b="1" dirty="0" smtClean="0"/>
              <a:t>Воронеж – город умного детства.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 descr="KA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564904"/>
            <a:ext cx="5300589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Реформа образования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196752"/>
            <a:ext cx="5112568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Структура предлагаемой образовательной </a:t>
            </a:r>
            <a:r>
              <a:rPr lang="ru-RU" sz="1400" dirty="0" smtClean="0"/>
              <a:t>системы:</a:t>
            </a:r>
          </a:p>
          <a:p>
            <a:r>
              <a:rPr lang="ru-RU" sz="1400" b="1" dirty="0" smtClean="0"/>
              <a:t>Д</a:t>
            </a:r>
            <a:r>
              <a:rPr lang="ru-RU" sz="1400" b="1" dirty="0" smtClean="0"/>
              <a:t>вухтактная </a:t>
            </a:r>
            <a:r>
              <a:rPr lang="ru-RU" sz="1400" b="1" dirty="0" smtClean="0"/>
              <a:t>система среднего </a:t>
            </a:r>
            <a:r>
              <a:rPr lang="ru-RU" sz="1400" b="1" dirty="0" smtClean="0"/>
              <a:t>образования</a:t>
            </a:r>
            <a:endParaRPr lang="ru-RU" sz="1400" b="1" dirty="0" smtClean="0"/>
          </a:p>
          <a:p>
            <a:pPr>
              <a:buNone/>
            </a:pPr>
            <a:r>
              <a:rPr lang="ru-RU" sz="1400" dirty="0" smtClean="0"/>
              <a:t>(4 </a:t>
            </a:r>
            <a:r>
              <a:rPr lang="ru-RU" sz="1400" dirty="0" smtClean="0"/>
              <a:t>дня – общее </a:t>
            </a:r>
            <a:r>
              <a:rPr lang="ru-RU" sz="1400" dirty="0" smtClean="0"/>
              <a:t>образование, 2 </a:t>
            </a:r>
            <a:r>
              <a:rPr lang="ru-RU" sz="1400" dirty="0" smtClean="0"/>
              <a:t>дня – профильные </a:t>
            </a:r>
            <a:r>
              <a:rPr lang="ru-RU" sz="1400" dirty="0" smtClean="0"/>
              <a:t>школы);</a:t>
            </a:r>
            <a:endParaRPr lang="ru-RU" sz="1400" dirty="0" smtClean="0"/>
          </a:p>
          <a:p>
            <a:r>
              <a:rPr lang="ru-RU" sz="1400" dirty="0" smtClean="0"/>
              <a:t>Стыковка </a:t>
            </a:r>
            <a:r>
              <a:rPr lang="ru-RU" sz="1400" dirty="0" smtClean="0"/>
              <a:t>с существующей системой или «игра на выживание</a:t>
            </a:r>
            <a:r>
              <a:rPr lang="ru-RU" sz="1400" dirty="0" smtClean="0"/>
              <a:t>»;</a:t>
            </a:r>
            <a:endParaRPr lang="ru-RU" sz="1400" dirty="0" smtClean="0"/>
          </a:p>
          <a:p>
            <a:r>
              <a:rPr lang="ru-RU" sz="1400" b="1" dirty="0" smtClean="0"/>
              <a:t>Постоянное</a:t>
            </a:r>
            <a:r>
              <a:rPr lang="ru-RU" sz="1400" b="1" dirty="0" smtClean="0"/>
              <a:t>, непрерывное последующее образование в процессе работы – аналог высшего образования.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Параллельное усиление IT-отрасли: начать строить новую систему с учетом фокуса на IT и одновременно реализовывать встречное профилирование IT с учетом фокуса на образование и экономику знаний.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Отдельная структура – </a:t>
            </a:r>
            <a:r>
              <a:rPr lang="ru-RU" sz="1400" b="1" dirty="0" smtClean="0"/>
              <a:t>НИИ Педагогики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Создание института наставничества.</a:t>
            </a:r>
          </a:p>
          <a:p>
            <a:r>
              <a:rPr lang="ru-RU" sz="1400" dirty="0" smtClean="0"/>
              <a:t>Основная деятельность наставника – построение новой системы мотивации к обучению. </a:t>
            </a:r>
          </a:p>
          <a:p>
            <a:r>
              <a:rPr lang="ru-RU" sz="1400" dirty="0" smtClean="0"/>
              <a:t> Разработка новых образовательных технологий, учебных программ.</a:t>
            </a:r>
          </a:p>
        </p:txBody>
      </p:sp>
      <p:pic>
        <p:nvPicPr>
          <p:cNvPr id="4" name="Рисунок 3" descr="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30796"/>
            <a:ext cx="3408441" cy="46184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Новые образовательные технологии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1. «Оцифровка» классного пространства: </a:t>
            </a:r>
          </a:p>
          <a:p>
            <a:r>
              <a:rPr lang="ru-RU" sz="1400" dirty="0" smtClean="0"/>
              <a:t>возможность учащимся свободно сотрудничать друг с другом по всему миру;</a:t>
            </a:r>
          </a:p>
          <a:p>
            <a:r>
              <a:rPr lang="ru-RU" sz="1400" dirty="0" smtClean="0"/>
              <a:t>комнаты заменяются студиями и виртуальными моделями;</a:t>
            </a:r>
          </a:p>
          <a:p>
            <a:r>
              <a:rPr lang="ru-RU" sz="1400" dirty="0" smtClean="0"/>
              <a:t>источники знаний выходят за пределы школ и оказываются распыленными во внешнем мире.</a:t>
            </a:r>
            <a:br>
              <a:rPr lang="ru-RU" sz="1400" dirty="0" smtClean="0"/>
            </a:b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2. Использование программ искусственного интеллекта </a:t>
            </a:r>
            <a:r>
              <a:rPr lang="ru-RU" sz="1400" dirty="0" smtClean="0"/>
              <a:t>для анализа результатов обучающихся и индивидуальной корректировки их курса или назначения заданий. </a:t>
            </a:r>
            <a:br>
              <a:rPr lang="ru-RU" sz="1400" dirty="0" smtClean="0"/>
            </a:b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3. </a:t>
            </a:r>
            <a:r>
              <a:rPr lang="ru-RU" sz="1400" b="1" dirty="0" err="1" smtClean="0"/>
              <a:t>Игрофикация</a:t>
            </a:r>
            <a:r>
              <a:rPr lang="ru-RU" sz="1400" b="1" dirty="0" smtClean="0"/>
              <a:t> </a:t>
            </a:r>
            <a:r>
              <a:rPr lang="ru-RU" sz="1400" dirty="0" smtClean="0"/>
              <a:t>в механизмах оценки усвоенного через систему достижений и очков обеспечивает постоянную обратную связь. </a:t>
            </a:r>
            <a:endParaRPr lang="ru-RU" sz="1400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4</a:t>
            </a:r>
            <a:r>
              <a:rPr lang="ru-RU" sz="1400" b="1" dirty="0" smtClean="0"/>
              <a:t>. </a:t>
            </a:r>
            <a:r>
              <a:rPr lang="ru-RU" sz="1400" b="1" dirty="0" smtClean="0"/>
              <a:t>Роль преподавателя – модератор коллективного творчества, </a:t>
            </a:r>
            <a:r>
              <a:rPr lang="ru-RU" sz="1400" b="1" dirty="0" err="1" smtClean="0"/>
              <a:t>фасилитатор</a:t>
            </a:r>
            <a:r>
              <a:rPr lang="ru-RU" sz="1400" b="1" dirty="0" smtClean="0"/>
              <a:t>. </a:t>
            </a:r>
          </a:p>
          <a:p>
            <a:pPr>
              <a:buNone/>
            </a:pPr>
            <a:r>
              <a:rPr lang="ru-RU" sz="1400" dirty="0" smtClean="0"/>
              <a:t>Традиционная модель «учитель-студент» уходит, так как искусственный интеллект персонализирует набор знаний и способы их </a:t>
            </a:r>
            <a:r>
              <a:rPr lang="ru-RU" sz="1400" dirty="0" smtClean="0"/>
              <a:t>подачи, </a:t>
            </a:r>
            <a:r>
              <a:rPr lang="ru-RU" sz="1400" dirty="0" smtClean="0"/>
              <a:t>и учитель концентрируется на процессе обучения, а не на его содержании</a:t>
            </a:r>
            <a:r>
              <a:rPr lang="ru-RU" sz="1400" dirty="0" smtClean="0"/>
              <a:t>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600" b="1" dirty="0" smtClean="0"/>
              <a:t>5. Обучение происходит в форме непрерывного приложения взаимосвязанных усилий, позволяя ученикам справляться с постоянно меняющимся миром.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mera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1685" y="1196752"/>
            <a:ext cx="2362763" cy="19896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Откуда деньги?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003232" cy="348498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Основной ресурс – </a:t>
            </a:r>
          </a:p>
          <a:p>
            <a:pPr>
              <a:buNone/>
            </a:pPr>
            <a:r>
              <a:rPr lang="ru-RU" b="1" dirty="0" smtClean="0"/>
              <a:t>прямое государственное финансирование.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На уровне региона: </a:t>
            </a:r>
          </a:p>
          <a:p>
            <a:r>
              <a:rPr lang="ru-RU" dirty="0" smtClean="0"/>
              <a:t>налоговые стимулы;</a:t>
            </a:r>
          </a:p>
          <a:p>
            <a:r>
              <a:rPr lang="ru-RU" dirty="0" smtClean="0"/>
              <a:t>выплаты профессиональным родителям;</a:t>
            </a:r>
          </a:p>
          <a:p>
            <a:r>
              <a:rPr lang="ru-RU" dirty="0" smtClean="0"/>
              <a:t>продажа/сдача в аренду высвобождаемых помещений детских домов;</a:t>
            </a:r>
          </a:p>
          <a:p>
            <a:r>
              <a:rPr lang="ru-RU" dirty="0" smtClean="0"/>
              <a:t>трансформация пенсионной системы;</a:t>
            </a:r>
          </a:p>
          <a:p>
            <a:r>
              <a:rPr lang="ru-RU" dirty="0" smtClean="0"/>
              <a:t>средства благотворительных фондов;</a:t>
            </a:r>
          </a:p>
          <a:p>
            <a:r>
              <a:rPr lang="ru-RU" dirty="0" smtClean="0"/>
              <a:t>приватизация;</a:t>
            </a:r>
          </a:p>
          <a:p>
            <a:r>
              <a:rPr lang="ru-RU" dirty="0" smtClean="0"/>
              <a:t>инвестиции в будущие кадры от бизнеса;</a:t>
            </a:r>
          </a:p>
          <a:p>
            <a:r>
              <a:rPr lang="ru-RU" dirty="0" smtClean="0"/>
              <a:t>перераспределение бюджетных средств.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844824"/>
            <a:ext cx="3986625" cy="4176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00B050"/>
                </a:solidFill>
              </a:rPr>
              <a:t>«Куда приземляемся?» </a:t>
            </a:r>
            <a:br>
              <a:rPr lang="ru-RU" sz="3100" dirty="0" smtClean="0">
                <a:solidFill>
                  <a:srgbClr val="00B050"/>
                </a:solidFill>
              </a:rPr>
            </a:br>
            <a:r>
              <a:rPr lang="ru-RU" sz="3100" dirty="0" smtClean="0">
                <a:solidFill>
                  <a:srgbClr val="00B050"/>
                </a:solidFill>
              </a:rPr>
              <a:t>или 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4762872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Итак, мы подготовили:</a:t>
            </a:r>
          </a:p>
          <a:p>
            <a:r>
              <a:rPr lang="ru-RU" sz="1800" dirty="0" smtClean="0"/>
              <a:t>тех, КТО занят в </a:t>
            </a:r>
            <a:r>
              <a:rPr lang="ru-RU" sz="1800" dirty="0" smtClean="0"/>
              <a:t>работе со знаниями;</a:t>
            </a:r>
            <a:endParaRPr lang="ru-RU" sz="1800" dirty="0" smtClean="0"/>
          </a:p>
          <a:p>
            <a:r>
              <a:rPr lang="ru-RU" sz="1800" dirty="0" smtClean="0"/>
              <a:t>то, КАК эти занятые функционируют;</a:t>
            </a:r>
          </a:p>
          <a:p>
            <a:r>
              <a:rPr lang="ru-RU" sz="1800" dirty="0" smtClean="0"/>
              <a:t>и СИСТЕМУ </a:t>
            </a:r>
            <a:r>
              <a:rPr lang="ru-RU" sz="1800" dirty="0" err="1" smtClean="0"/>
              <a:t>самовоспроизводства</a:t>
            </a:r>
            <a:r>
              <a:rPr lang="ru-RU" sz="1800" dirty="0" smtClean="0"/>
              <a:t> и совершенствования данной конструкции.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Воронежская область – суперкомпьютер</a:t>
            </a:r>
            <a:r>
              <a:rPr lang="ru-RU" sz="1800" dirty="0" smtClean="0"/>
              <a:t>, мозговой </a:t>
            </a:r>
            <a:r>
              <a:rPr lang="ru-RU" sz="1800" dirty="0" smtClean="0"/>
              <a:t>центр, </a:t>
            </a:r>
            <a:r>
              <a:rPr lang="ru-RU" sz="1800" dirty="0" smtClean="0"/>
              <a:t>действующий на организационных принципах коллективной обработки знаний.</a:t>
            </a:r>
          </a:p>
          <a:p>
            <a:pPr>
              <a:buNone/>
            </a:pPr>
            <a:endParaRPr lang="ru-RU" sz="18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Спасибо всем!!!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Состав рабочей группы:</a:t>
            </a:r>
            <a:endParaRPr lang="ru-RU" sz="2800" dirty="0"/>
          </a:p>
        </p:txBody>
      </p:sp>
      <p:pic>
        <p:nvPicPr>
          <p:cNvPr id="6" name="Рисунок 5" descr="solovyo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061798"/>
            <a:ext cx="864096" cy="1295194"/>
          </a:xfrm>
          <a:prstGeom prst="rect">
            <a:avLst/>
          </a:prstGeom>
        </p:spPr>
      </p:pic>
      <p:pic>
        <p:nvPicPr>
          <p:cNvPr id="7" name="Рисунок 6" descr="belyko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02122"/>
            <a:ext cx="885825" cy="1323975"/>
          </a:xfrm>
          <a:prstGeom prst="rect">
            <a:avLst/>
          </a:prstGeom>
        </p:spPr>
      </p:pic>
      <p:pic>
        <p:nvPicPr>
          <p:cNvPr id="8" name="Рисунок 7" descr="zakharov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002915"/>
            <a:ext cx="907511" cy="1357322"/>
          </a:xfrm>
          <a:prstGeom prst="rect">
            <a:avLst/>
          </a:prstGeom>
        </p:spPr>
      </p:pic>
      <p:pic>
        <p:nvPicPr>
          <p:cNvPr id="10" name="Рисунок 9" descr="lavlinski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5560" y="3557212"/>
            <a:ext cx="858776" cy="1288164"/>
          </a:xfrm>
          <a:prstGeom prst="rect">
            <a:avLst/>
          </a:prstGeom>
        </p:spPr>
      </p:pic>
      <p:pic>
        <p:nvPicPr>
          <p:cNvPr id="11" name="Рисунок 10" descr="popov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5013176"/>
            <a:ext cx="912101" cy="1368152"/>
          </a:xfrm>
          <a:prstGeom prst="rect">
            <a:avLst/>
          </a:prstGeom>
        </p:spPr>
      </p:pic>
      <p:pic>
        <p:nvPicPr>
          <p:cNvPr id="12" name="Рисунок 11" descr="trofimova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2059900"/>
            <a:ext cx="864095" cy="1297092"/>
          </a:xfrm>
          <a:prstGeom prst="rect">
            <a:avLst/>
          </a:prstGeom>
        </p:spPr>
      </p:pic>
      <p:pic>
        <p:nvPicPr>
          <p:cNvPr id="13" name="Рисунок 12" descr="fedoseev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3571281"/>
            <a:ext cx="864096" cy="1297879"/>
          </a:xfrm>
          <a:prstGeom prst="rect">
            <a:avLst/>
          </a:prstGeom>
        </p:spPr>
      </p:pic>
      <p:pic>
        <p:nvPicPr>
          <p:cNvPr id="14" name="Рисунок 13" descr="dolgik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7554" y="2050090"/>
            <a:ext cx="915122" cy="13681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9673" y="1987892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Дмитрий </a:t>
            </a:r>
          </a:p>
          <a:p>
            <a:r>
              <a:rPr lang="ru-RU" sz="1400" dirty="0" smtClean="0"/>
              <a:t>Соловьев</a:t>
            </a:r>
          </a:p>
          <a:p>
            <a:pPr>
              <a:defRPr/>
            </a:pPr>
            <a:r>
              <a:rPr lang="ru-RU" sz="1400" dirty="0" smtClean="0">
                <a:solidFill>
                  <a:schemeClr val="dk1"/>
                </a:solidFill>
              </a:rPr>
              <a:t>+7-910-241-61-92 </a:t>
            </a:r>
          </a:p>
          <a:p>
            <a:pPr>
              <a:defRPr/>
            </a:pPr>
            <a:r>
              <a:rPr lang="en-US" sz="1400" dirty="0" smtClean="0">
                <a:solidFill>
                  <a:schemeClr val="dk1"/>
                </a:solidFill>
                <a:hlinkClick r:id="rId10"/>
              </a:rPr>
              <a:t>S</a:t>
            </a:r>
            <a:r>
              <a:rPr lang="ru-RU" sz="1400" dirty="0" err="1" smtClean="0">
                <a:solidFill>
                  <a:schemeClr val="dk1"/>
                </a:solidFill>
                <a:hlinkClick r:id="rId10"/>
              </a:rPr>
              <a:t>olovyov_d</a:t>
            </a:r>
            <a:endParaRPr lang="ru-RU" sz="1400" dirty="0" smtClean="0">
              <a:solidFill>
                <a:schemeClr val="dk1"/>
              </a:solidFill>
              <a:hlinkClick r:id="rId1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dk1"/>
                </a:solidFill>
                <a:hlinkClick r:id="rId10"/>
              </a:rPr>
              <a:t>@</a:t>
            </a:r>
            <a:r>
              <a:rPr lang="ru-RU" sz="1400" dirty="0" err="1" smtClean="0">
                <a:solidFill>
                  <a:schemeClr val="dk1"/>
                </a:solidFill>
                <a:hlinkClick r:id="rId10"/>
              </a:rPr>
              <a:t>mail.ru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672" y="3499272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Дмитрий </a:t>
            </a:r>
          </a:p>
          <a:p>
            <a:r>
              <a:rPr lang="ru-RU" sz="1400" dirty="0" smtClean="0"/>
              <a:t>Бельков</a:t>
            </a:r>
          </a:p>
          <a:p>
            <a:r>
              <a:rPr lang="ru-RU" sz="1400" dirty="0" smtClean="0">
                <a:solidFill>
                  <a:schemeClr val="dk1"/>
                </a:solidFill>
              </a:rPr>
              <a:t>+7-920-227-00-80 </a:t>
            </a:r>
          </a:p>
          <a:p>
            <a:r>
              <a:rPr lang="en-US" sz="1400" dirty="0" smtClean="0">
                <a:solidFill>
                  <a:schemeClr val="dk1"/>
                </a:solidFill>
                <a:hlinkClick r:id="rId11"/>
              </a:rPr>
              <a:t>D</a:t>
            </a:r>
            <a:r>
              <a:rPr lang="ru-RU" sz="1400" dirty="0" err="1" smtClean="0">
                <a:solidFill>
                  <a:schemeClr val="dk1"/>
                </a:solidFill>
                <a:hlinkClick r:id="rId11"/>
              </a:rPr>
              <a:t>sbelkov</a:t>
            </a:r>
            <a:endParaRPr lang="ru-RU" sz="1400" dirty="0" smtClean="0">
              <a:solidFill>
                <a:schemeClr val="dk1"/>
              </a:solidFill>
              <a:hlinkClick r:id="rId11"/>
            </a:endParaRPr>
          </a:p>
          <a:p>
            <a:r>
              <a:rPr lang="ru-RU" sz="1400" dirty="0" smtClean="0">
                <a:solidFill>
                  <a:schemeClr val="dk1"/>
                </a:solidFill>
                <a:hlinkClick r:id="rId11"/>
              </a:rPr>
              <a:t>@</a:t>
            </a:r>
            <a:r>
              <a:rPr lang="ru-RU" sz="1400" dirty="0" err="1" smtClean="0">
                <a:solidFill>
                  <a:schemeClr val="dk1"/>
                </a:solidFill>
                <a:hlinkClick r:id="rId11"/>
              </a:rPr>
              <a:t>gmail.com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976" y="1987892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Юрий </a:t>
            </a:r>
          </a:p>
          <a:p>
            <a:r>
              <a:rPr lang="ru-RU" sz="1400" dirty="0" smtClean="0"/>
              <a:t>Долгих</a:t>
            </a:r>
          </a:p>
          <a:p>
            <a:r>
              <a:rPr lang="ru-RU" sz="1400" dirty="0" smtClean="0">
                <a:solidFill>
                  <a:schemeClr val="dk1"/>
                </a:solidFill>
              </a:rPr>
              <a:t>+7-910-347-11-44 </a:t>
            </a:r>
          </a:p>
          <a:p>
            <a:r>
              <a:rPr lang="en-US" sz="1400" dirty="0" smtClean="0">
                <a:solidFill>
                  <a:schemeClr val="dk1"/>
                </a:solidFill>
                <a:hlinkClick r:id="rId12"/>
              </a:rPr>
              <a:t>Y</a:t>
            </a:r>
            <a:r>
              <a:rPr lang="ru-RU" sz="1400" dirty="0" err="1" smtClean="0">
                <a:solidFill>
                  <a:schemeClr val="dk1"/>
                </a:solidFill>
                <a:hlinkClick r:id="rId12"/>
              </a:rPr>
              <a:t>vdbox</a:t>
            </a:r>
            <a:endParaRPr lang="ru-RU" sz="1400" dirty="0" smtClean="0">
              <a:solidFill>
                <a:schemeClr val="dk1"/>
              </a:solidFill>
              <a:hlinkClick r:id="rId12"/>
            </a:endParaRPr>
          </a:p>
          <a:p>
            <a:r>
              <a:rPr lang="ru-RU" sz="1400" dirty="0" smtClean="0">
                <a:solidFill>
                  <a:schemeClr val="dk1"/>
                </a:solidFill>
                <a:hlinkClick r:id="rId12"/>
              </a:rPr>
              <a:t>@</a:t>
            </a:r>
            <a:r>
              <a:rPr lang="ru-RU" sz="1400" dirty="0" err="1" smtClean="0">
                <a:solidFill>
                  <a:schemeClr val="dk1"/>
                </a:solidFill>
                <a:hlinkClick r:id="rId12"/>
              </a:rPr>
              <a:t>gmail.com</a:t>
            </a:r>
            <a:endParaRPr lang="ru-RU" sz="1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092280" y="1987892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Ирина </a:t>
            </a:r>
          </a:p>
          <a:p>
            <a:r>
              <a:rPr lang="ru-RU" sz="1400" dirty="0" smtClean="0"/>
              <a:t>Трофимова</a:t>
            </a:r>
          </a:p>
          <a:p>
            <a:pPr>
              <a:defRPr/>
            </a:pPr>
            <a:r>
              <a:rPr lang="ru-RU" sz="1400" dirty="0" smtClean="0">
                <a:solidFill>
                  <a:schemeClr val="dk1"/>
                </a:solidFill>
              </a:rPr>
              <a:t>+7-903-850-34-14 </a:t>
            </a:r>
          </a:p>
          <a:p>
            <a:pPr>
              <a:defRPr/>
            </a:pPr>
            <a:r>
              <a:rPr lang="en-US" sz="1400" dirty="0" smtClean="0">
                <a:solidFill>
                  <a:schemeClr val="dk1"/>
                </a:solidFill>
                <a:hlinkClick r:id="rId13"/>
              </a:rPr>
              <a:t>I</a:t>
            </a:r>
            <a:r>
              <a:rPr lang="ru-RU" sz="1400" dirty="0" err="1" smtClean="0">
                <a:solidFill>
                  <a:schemeClr val="dk1"/>
                </a:solidFill>
                <a:hlinkClick r:id="rId13"/>
              </a:rPr>
              <a:t>ris.trofimova</a:t>
            </a:r>
            <a:endParaRPr lang="en-US" sz="1400" dirty="0" smtClean="0">
              <a:solidFill>
                <a:schemeClr val="dk1"/>
              </a:solidFill>
              <a:hlinkClick r:id="rId13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dk1"/>
                </a:solidFill>
                <a:hlinkClick r:id="rId13"/>
              </a:rPr>
              <a:t>@</a:t>
            </a:r>
            <a:r>
              <a:rPr lang="ru-RU" sz="1400" dirty="0" err="1" smtClean="0">
                <a:solidFill>
                  <a:schemeClr val="dk1"/>
                </a:solidFill>
                <a:hlinkClick r:id="rId13"/>
              </a:rPr>
              <a:t>gmail.com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5976" y="3499272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Роман </a:t>
            </a:r>
          </a:p>
          <a:p>
            <a:r>
              <a:rPr lang="ru-RU" sz="1400" dirty="0" err="1" smtClean="0"/>
              <a:t>Лавлинский</a:t>
            </a:r>
            <a:endParaRPr lang="ru-RU" sz="1400" dirty="0" smtClean="0"/>
          </a:p>
          <a:p>
            <a:pPr>
              <a:defRPr/>
            </a:pPr>
            <a:r>
              <a:rPr lang="ru-RU" sz="1400" dirty="0" smtClean="0">
                <a:solidFill>
                  <a:schemeClr val="dk1"/>
                </a:solidFill>
              </a:rPr>
              <a:t>+7-910-345-06-31 </a:t>
            </a:r>
          </a:p>
          <a:p>
            <a:pPr>
              <a:defRPr/>
            </a:pPr>
            <a:r>
              <a:rPr lang="en-US" sz="1400" dirty="0" smtClean="0">
                <a:solidFill>
                  <a:schemeClr val="dk1"/>
                </a:solidFill>
                <a:hlinkClick r:id="rId14"/>
              </a:rPr>
              <a:t>R</a:t>
            </a:r>
            <a:r>
              <a:rPr lang="ru-RU" sz="1400" dirty="0" err="1" smtClean="0">
                <a:solidFill>
                  <a:schemeClr val="dk1"/>
                </a:solidFill>
                <a:hlinkClick r:id="rId14"/>
              </a:rPr>
              <a:t>omanlavlinskiy</a:t>
            </a:r>
            <a:endParaRPr lang="ru-RU" sz="1400" dirty="0" smtClean="0">
              <a:solidFill>
                <a:schemeClr val="dk1"/>
              </a:solidFill>
              <a:hlinkClick r:id="rId14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dk1"/>
                </a:solidFill>
                <a:hlinkClick r:id="rId14"/>
              </a:rPr>
              <a:t>@</a:t>
            </a:r>
            <a:r>
              <a:rPr lang="ru-RU" sz="1400" dirty="0" err="1" smtClean="0">
                <a:solidFill>
                  <a:schemeClr val="dk1"/>
                </a:solidFill>
                <a:hlinkClick r:id="rId14"/>
              </a:rPr>
              <a:t>gmail.com</a:t>
            </a:r>
            <a:r>
              <a:rPr lang="ru-RU" sz="1400" dirty="0" smtClean="0">
                <a:solidFill>
                  <a:schemeClr val="dk1"/>
                </a:solidFill>
              </a:rPr>
              <a:t>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2280" y="3499272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Александр Федосеев</a:t>
            </a:r>
          </a:p>
          <a:p>
            <a:r>
              <a:rPr lang="en-US" sz="1400" dirty="0" smtClean="0">
                <a:solidFill>
                  <a:schemeClr val="dk1"/>
                </a:solidFill>
              </a:rPr>
              <a:t>+7-903-850-45-55 </a:t>
            </a:r>
          </a:p>
          <a:p>
            <a:r>
              <a:rPr lang="en-US" sz="1400" dirty="0" err="1" smtClean="0">
                <a:solidFill>
                  <a:schemeClr val="dk1"/>
                </a:solidFill>
                <a:hlinkClick r:id="rId15"/>
              </a:rPr>
              <a:t>Veesodef</a:t>
            </a:r>
            <a:endParaRPr lang="en-US" sz="1400" dirty="0" smtClean="0">
              <a:solidFill>
                <a:schemeClr val="dk1"/>
              </a:solidFill>
              <a:hlinkClick r:id="rId15"/>
            </a:endParaRPr>
          </a:p>
          <a:p>
            <a:r>
              <a:rPr lang="en-US" sz="1400" dirty="0" smtClean="0">
                <a:solidFill>
                  <a:schemeClr val="dk1"/>
                </a:solidFill>
                <a:hlinkClick r:id="rId15"/>
              </a:rPr>
              <a:t>@</a:t>
            </a:r>
            <a:r>
              <a:rPr lang="en-US" sz="1400" dirty="0" err="1" smtClean="0">
                <a:solidFill>
                  <a:schemeClr val="dk1"/>
                </a:solidFill>
                <a:hlinkClick r:id="rId15"/>
              </a:rPr>
              <a:t>gmail.com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5976" y="5013175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Алексей </a:t>
            </a:r>
          </a:p>
          <a:p>
            <a:r>
              <a:rPr lang="ru-RU" sz="1400" dirty="0" smtClean="0"/>
              <a:t>Попов</a:t>
            </a:r>
          </a:p>
          <a:p>
            <a:pPr>
              <a:defRPr/>
            </a:pPr>
            <a:r>
              <a:rPr lang="ru-RU" sz="1400" dirty="0" smtClean="0">
                <a:solidFill>
                  <a:schemeClr val="dk1"/>
                </a:solidFill>
              </a:rPr>
              <a:t>+7-905-049-59-84 </a:t>
            </a:r>
          </a:p>
          <a:p>
            <a:pPr>
              <a:defRPr/>
            </a:pPr>
            <a:r>
              <a:rPr lang="ru-RU" sz="1400" dirty="0" err="1" smtClean="0">
                <a:solidFill>
                  <a:schemeClr val="dk1"/>
                </a:solidFill>
                <a:hlinkClick r:id="rId16"/>
              </a:rPr>
              <a:t>csx@bk.ru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5013175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Денис </a:t>
            </a:r>
          </a:p>
          <a:p>
            <a:r>
              <a:rPr lang="ru-RU" sz="1400" dirty="0" smtClean="0"/>
              <a:t>Захаров</a:t>
            </a:r>
          </a:p>
          <a:p>
            <a:pPr>
              <a:defRPr/>
            </a:pPr>
            <a:r>
              <a:rPr lang="ru-RU" sz="1400" dirty="0" smtClean="0">
                <a:solidFill>
                  <a:schemeClr val="dk1"/>
                </a:solidFill>
              </a:rPr>
              <a:t>+7-905-049-50-70 </a:t>
            </a:r>
          </a:p>
          <a:p>
            <a:pPr>
              <a:defRPr/>
            </a:pPr>
            <a:r>
              <a:rPr lang="en-US" sz="1400" dirty="0" smtClean="0">
                <a:solidFill>
                  <a:schemeClr val="dk1"/>
                </a:solidFill>
                <a:hlinkClick r:id="rId17"/>
              </a:rPr>
              <a:t>V</a:t>
            </a:r>
            <a:r>
              <a:rPr lang="ru-RU" sz="1400" dirty="0" err="1" smtClean="0">
                <a:solidFill>
                  <a:schemeClr val="dk1"/>
                </a:solidFill>
                <a:hlinkClick r:id="rId17"/>
              </a:rPr>
              <a:t>rnzakharov</a:t>
            </a:r>
            <a:endParaRPr lang="ru-RU" sz="1400" dirty="0" smtClean="0">
              <a:solidFill>
                <a:schemeClr val="dk1"/>
              </a:solidFill>
              <a:hlinkClick r:id="rId17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dk1"/>
                </a:solidFill>
                <a:hlinkClick r:id="rId17"/>
              </a:rPr>
              <a:t>@</a:t>
            </a:r>
            <a:r>
              <a:rPr lang="ru-RU" sz="1400" dirty="0" err="1" smtClean="0">
                <a:solidFill>
                  <a:schemeClr val="dk1"/>
                </a:solidFill>
                <a:hlinkClick r:id="rId17"/>
              </a:rPr>
              <a:t>gmail.com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2915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2400" b="1" dirty="0" smtClean="0"/>
              <a:t>«Что должна сделать Воронежская область уже сейчас, чтобы быть конкурентоспособной в будущем?»</a:t>
            </a:r>
          </a:p>
        </p:txBody>
      </p:sp>
      <p:pic>
        <p:nvPicPr>
          <p:cNvPr id="4" name="Рисунок 3" descr="гудви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429000"/>
            <a:ext cx="5748538" cy="273630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Стратегия развития Воронежской области 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до 2050-го года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Эскизный проект будущего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4221088"/>
            <a:ext cx="5842992" cy="20882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3. Бум знаний.</a:t>
            </a:r>
          </a:p>
          <a:p>
            <a:r>
              <a:rPr lang="ru-RU" sz="1600" dirty="0" smtClean="0"/>
              <a:t>Основной продукт – информация.</a:t>
            </a:r>
            <a:endParaRPr lang="ru-RU" sz="1600" b="1" dirty="0" smtClean="0"/>
          </a:p>
          <a:p>
            <a:r>
              <a:rPr lang="ru-RU" sz="1600" dirty="0" smtClean="0"/>
              <a:t>Сложность знаний, их объем и требования к скорости обработки возрастут.</a:t>
            </a:r>
          </a:p>
          <a:p>
            <a:r>
              <a:rPr lang="ru-RU" sz="1600" dirty="0" smtClean="0"/>
              <a:t>Индивидуальный предел эффективности человека вынуждает перейти к коллективному творчеству.</a:t>
            </a:r>
            <a:r>
              <a:rPr lang="en-US" sz="1600" dirty="0" smtClean="0"/>
              <a:t> </a:t>
            </a:r>
            <a:r>
              <a:rPr lang="ru-RU" sz="1600" dirty="0" smtClean="0"/>
              <a:t>Трудовая деятельность </a:t>
            </a:r>
            <a:r>
              <a:rPr lang="ru-RU" sz="1600" dirty="0" smtClean="0"/>
              <a:t>в новой экономике </a:t>
            </a:r>
            <a:r>
              <a:rPr lang="ru-RU" sz="1600" dirty="0" smtClean="0"/>
              <a:t>приобретает черты командных видов спорта.</a:t>
            </a:r>
          </a:p>
        </p:txBody>
      </p:sp>
      <p:pic>
        <p:nvPicPr>
          <p:cNvPr id="4" name="Рисунок 3" descr="страшил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049" y="4221088"/>
            <a:ext cx="1891735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9" y="1268760"/>
            <a:ext cx="82089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/>
              <a:t>1. Территориальная принадлежность перестает быть важной.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   </a:t>
            </a:r>
            <a:r>
              <a:rPr lang="ru-RU" sz="1600" dirty="0" err="1" smtClean="0"/>
              <a:t>Кастомизация</a:t>
            </a:r>
            <a:r>
              <a:rPr lang="ru-RU" sz="1600" dirty="0" smtClean="0"/>
              <a:t> назначения зданий и мест.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   Развитие транспорта: дистанции и скорости растут.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2000" b="1" dirty="0" smtClean="0"/>
              <a:t>2. Занятость и производство разворачиваются от материального к нематериальному.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   Роботизация производств.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   Добавочная стоимость не в мире материальных объектов.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   Задачей человека останется проектирование новых продуктов, технологий и алгоритмов управления.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Куда грести: 6-й или 7-й уклад?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3042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Залог лидерства</a:t>
            </a:r>
            <a:r>
              <a:rPr lang="en-US" sz="2000" dirty="0" smtClean="0"/>
              <a:t> </a:t>
            </a:r>
            <a:r>
              <a:rPr lang="ru-RU" sz="2000" dirty="0" smtClean="0"/>
              <a:t>в 7-м технологическом укладе: 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аккумулирование </a:t>
            </a:r>
            <a:r>
              <a:rPr lang="ru-RU" sz="2400" b="1" dirty="0" smtClean="0">
                <a:solidFill>
                  <a:srgbClr val="00B050"/>
                </a:solidFill>
              </a:rPr>
              <a:t>Человеческого Капитала </a:t>
            </a:r>
            <a:r>
              <a:rPr lang="ru-RU" sz="2400" b="1" dirty="0" smtClean="0"/>
              <a:t>высокого качества и технологий его использования.</a:t>
            </a:r>
          </a:p>
          <a:p>
            <a:endParaRPr lang="ru-RU" dirty="0"/>
          </a:p>
        </p:txBody>
      </p:sp>
      <p:pic>
        <p:nvPicPr>
          <p:cNvPr id="4" name="Рисунок 3" descr="куда грест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253180"/>
            <a:ext cx="5642992" cy="31506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Откуда прыгаем? Стартовая площадка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Для развития технологий 7-го уклада у Воронежа уже сейчас есть:</a:t>
            </a:r>
            <a:br>
              <a:rPr lang="ru-RU" sz="1800" dirty="0" smtClean="0"/>
            </a:br>
            <a:endParaRPr lang="ru-RU" sz="1800" dirty="0" smtClean="0"/>
          </a:p>
          <a:p>
            <a:r>
              <a:rPr lang="ru-RU" sz="1800" dirty="0" smtClean="0"/>
              <a:t>Репутация </a:t>
            </a:r>
            <a:r>
              <a:rPr lang="ru-RU" sz="1800" b="1" dirty="0" smtClean="0"/>
              <a:t>образовательного центра </a:t>
            </a:r>
            <a:r>
              <a:rPr lang="ru-RU" sz="1800" dirty="0" smtClean="0"/>
              <a:t>на европейской части России.</a:t>
            </a:r>
            <a:br>
              <a:rPr lang="ru-RU" sz="1800" dirty="0" smtClean="0"/>
            </a:br>
            <a:endParaRPr lang="ru-RU" sz="1800" dirty="0" smtClean="0"/>
          </a:p>
          <a:p>
            <a:r>
              <a:rPr lang="ru-RU" sz="1800" dirty="0" smtClean="0"/>
              <a:t>Выгодное </a:t>
            </a:r>
            <a:r>
              <a:rPr lang="ru-RU" sz="1800" b="1" dirty="0" smtClean="0"/>
              <a:t>географическое расположение </a:t>
            </a:r>
            <a:r>
              <a:rPr lang="ru-RU" sz="1800" dirty="0" smtClean="0"/>
              <a:t>и гармоничный </a:t>
            </a:r>
            <a:r>
              <a:rPr lang="ru-RU" sz="1800" b="1" dirty="0" smtClean="0"/>
              <a:t>климат.</a:t>
            </a:r>
            <a:br>
              <a:rPr lang="ru-RU" sz="1800" b="1" dirty="0" smtClean="0"/>
            </a:br>
            <a:endParaRPr lang="ru-RU" sz="1800" b="1" dirty="0" smtClean="0"/>
          </a:p>
          <a:p>
            <a:r>
              <a:rPr lang="ru-RU" sz="1800" dirty="0" smtClean="0"/>
              <a:t>Сложившаяся база для </a:t>
            </a:r>
            <a:r>
              <a:rPr lang="ru-RU" sz="1800" b="1" dirty="0" smtClean="0"/>
              <a:t>развития IT.</a:t>
            </a:r>
          </a:p>
        </p:txBody>
      </p:sp>
      <p:pic>
        <p:nvPicPr>
          <p:cNvPr id="7" name="Рисунок 6" descr="ле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8556" y="4149080"/>
            <a:ext cx="4369668" cy="23159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Прыжок в 7-й уклад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653136"/>
            <a:ext cx="6336704" cy="1512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Ядро стратегии – не технологии изменения окружающего мира, а </a:t>
            </a:r>
            <a:r>
              <a:rPr lang="ru-RU" sz="1800" b="1" dirty="0" smtClean="0"/>
              <a:t>технологии гуманитарные и социальные, меняющие самого человека и общество в целом. </a:t>
            </a:r>
          </a:p>
        </p:txBody>
      </p:sp>
      <p:pic>
        <p:nvPicPr>
          <p:cNvPr id="5" name="Рисунок 4" descr="1_5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700809"/>
            <a:ext cx="4536504" cy="2347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Что нужно сделать?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6264696" cy="115212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1800" b="1" dirty="0" smtClean="0"/>
              <a:t>1. Система Профессиональных Семей </a:t>
            </a:r>
          </a:p>
          <a:p>
            <a:pPr marL="514350" indent="-514350">
              <a:buNone/>
            </a:pPr>
            <a:r>
              <a:rPr lang="ru-RU" sz="1800" dirty="0" smtClean="0"/>
              <a:t>Для запуска новой образовательной системы привлекаем детей-сирот, тем самым дополнительно решая проблему детской беспризорности.</a:t>
            </a:r>
          </a:p>
        </p:txBody>
      </p:sp>
      <p:pic>
        <p:nvPicPr>
          <p:cNvPr id="5" name="Рисунок 4" descr="drovos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908720"/>
            <a:ext cx="1795081" cy="2058490"/>
          </a:xfrm>
          <a:prstGeom prst="rect">
            <a:avLst/>
          </a:prstGeom>
        </p:spPr>
      </p:pic>
      <p:pic>
        <p:nvPicPr>
          <p:cNvPr id="6" name="Рисунок 5" descr="70029-q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581128"/>
            <a:ext cx="1521348" cy="1944216"/>
          </a:xfrm>
          <a:prstGeom prst="rect">
            <a:avLst/>
          </a:prstGeom>
        </p:spPr>
      </p:pic>
      <p:pic>
        <p:nvPicPr>
          <p:cNvPr id="7" name="Рисунок 6" descr="Гудвин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24944"/>
            <a:ext cx="2631875" cy="1818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5036983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b="1" dirty="0" smtClean="0"/>
              <a:t>3. Реформа образования</a:t>
            </a:r>
          </a:p>
          <a:p>
            <a:pPr marL="514350" indent="-514350"/>
            <a:r>
              <a:rPr lang="ru-RU" dirty="0" smtClean="0"/>
              <a:t>Переход к двухтактной системе среднего </a:t>
            </a:r>
            <a:r>
              <a:rPr lang="ru-RU" dirty="0" smtClean="0"/>
              <a:t>образования</a:t>
            </a:r>
            <a:r>
              <a:rPr lang="en-US" dirty="0" smtClean="0"/>
              <a:t> c</a:t>
            </a:r>
            <a:r>
              <a:rPr lang="ru-RU" dirty="0" smtClean="0"/>
              <a:t> </a:t>
            </a:r>
            <a:r>
              <a:rPr lang="ru-RU" dirty="0" smtClean="0"/>
              <a:t>последующим непрерывным обучением в течение жизни.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87825" y="3212976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ru-RU" b="1" dirty="0" smtClean="0"/>
              <a:t>2. Когнитивная информатика</a:t>
            </a:r>
          </a:p>
          <a:p>
            <a:pPr>
              <a:buNone/>
            </a:pPr>
            <a:r>
              <a:rPr lang="ru-RU" dirty="0" smtClean="0"/>
              <a:t>Поддержка технологий коллективной обработки знаний – методы </a:t>
            </a:r>
            <a:r>
              <a:rPr lang="en-US" dirty="0" smtClean="0"/>
              <a:t>IT </a:t>
            </a:r>
            <a:r>
              <a:rPr lang="ru-RU" dirty="0" smtClean="0"/>
              <a:t>направляются в гуманитарную сферу и в область построения новых систем и методик.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Профессиональные Семьи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2304257"/>
          </a:xfrm>
        </p:spPr>
        <p:txBody>
          <a:bodyPr>
            <a:noAutofit/>
          </a:bodyPr>
          <a:lstStyle/>
          <a:p>
            <a:r>
              <a:rPr lang="ru-RU" sz="1800" dirty="0" smtClean="0"/>
              <a:t>Локальное решение проблемы демографического спада и решение проблемы беспризорности на уровне РФ.</a:t>
            </a:r>
          </a:p>
          <a:p>
            <a:r>
              <a:rPr lang="ru-RU" sz="1800" dirty="0" smtClean="0"/>
              <a:t>Обученные профессиональные родители размещаются вместе с приемными детьми в общинных поселениях.</a:t>
            </a:r>
          </a:p>
          <a:p>
            <a:r>
              <a:rPr lang="ru-RU" sz="1800" dirty="0" smtClean="0"/>
              <a:t>Участие обычных семей в программе «вторым эшелоном».</a:t>
            </a:r>
            <a:endParaRPr lang="ru-RU" sz="1800" b="1" dirty="0" smtClean="0"/>
          </a:p>
          <a:p>
            <a:r>
              <a:rPr lang="ru-RU" sz="1800" dirty="0" smtClean="0"/>
              <a:t>Трансформация системы пенсионных накоплений – переход на </a:t>
            </a:r>
            <a:r>
              <a:rPr lang="ru-RU" sz="1800" dirty="0" err="1" smtClean="0"/>
              <a:t>самообеспечение</a:t>
            </a:r>
            <a:r>
              <a:rPr lang="ru-RU" sz="1800" dirty="0" smtClean="0"/>
              <a:t> через инвестиции в воспитанников.</a:t>
            </a:r>
          </a:p>
          <a:p>
            <a:pPr>
              <a:buNone/>
            </a:pPr>
            <a:endParaRPr lang="ru-RU" sz="1200" dirty="0" smtClean="0"/>
          </a:p>
        </p:txBody>
      </p:sp>
      <p:pic>
        <p:nvPicPr>
          <p:cNvPr id="4" name="Рисунок 3" descr="родите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564" y="3573016"/>
            <a:ext cx="3754388" cy="2935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3928988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/>
              <a:t>Новые ценности:</a:t>
            </a:r>
          </a:p>
          <a:p>
            <a:pPr>
              <a:buNone/>
            </a:pPr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Престижность деятельности воспитателя/учителя.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Забота подрастающего поколения о старших (воспитателях и учителях).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Ориентация на ведение здорового образа жизни.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Когнитивная информатика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240359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Поддерж</a:t>
            </a:r>
            <a:r>
              <a:rPr lang="ru-RU" sz="1600" dirty="0" smtClean="0"/>
              <a:t>иваем</a:t>
            </a:r>
            <a:r>
              <a:rPr lang="ru-RU" sz="1600" dirty="0" smtClean="0"/>
              <a:t> вузовские научные разработки </a:t>
            </a:r>
            <a:r>
              <a:rPr lang="ru-RU" sz="1600" dirty="0" smtClean="0"/>
              <a:t>в области когнитивных технологий.</a:t>
            </a:r>
          </a:p>
          <a:p>
            <a:r>
              <a:rPr lang="ru-RU" sz="1600" b="1" dirty="0" smtClean="0"/>
              <a:t>Привлекаем высокотехнологичный бизнес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r>
              <a:rPr lang="ru-RU" sz="1600" b="1" dirty="0" smtClean="0"/>
              <a:t>Разворачиваем и усиливаем </a:t>
            </a:r>
            <a:r>
              <a:rPr lang="en-US" sz="1600" b="1" dirty="0" smtClean="0"/>
              <a:t>IT</a:t>
            </a:r>
            <a:r>
              <a:rPr lang="ru-RU" sz="1600" b="1" dirty="0" smtClean="0"/>
              <a:t>:</a:t>
            </a:r>
          </a:p>
          <a:p>
            <a:pPr>
              <a:buFontTx/>
              <a:buChar char="-"/>
            </a:pPr>
            <a:r>
              <a:rPr lang="ru-RU" sz="1600" dirty="0" smtClean="0"/>
              <a:t>разработка новых принципов организации вычислений на основе </a:t>
            </a:r>
            <a:r>
              <a:rPr lang="ru-RU" sz="1600" dirty="0" err="1" smtClean="0"/>
              <a:t>нейро</a:t>
            </a:r>
            <a:r>
              <a:rPr lang="ru-RU" sz="1600" dirty="0" smtClean="0"/>
              <a:t>-, </a:t>
            </a:r>
            <a:r>
              <a:rPr lang="ru-RU" sz="1600" dirty="0" err="1" smtClean="0"/>
              <a:t>био</a:t>
            </a:r>
            <a:r>
              <a:rPr lang="ru-RU" sz="1600" dirty="0" smtClean="0"/>
              <a:t>-, квантовых компьютеров;</a:t>
            </a:r>
          </a:p>
          <a:p>
            <a:pPr>
              <a:buFontTx/>
              <a:buChar char="-"/>
            </a:pPr>
            <a:r>
              <a:rPr lang="ru-RU" sz="1600" dirty="0" smtClean="0"/>
              <a:t>исследования в сфере технологий информационного управления в медицине, транспорте, образовании и т.д.;</a:t>
            </a:r>
          </a:p>
          <a:p>
            <a:pPr>
              <a:buFontTx/>
              <a:buChar char="-"/>
            </a:pPr>
            <a:r>
              <a:rPr lang="ru-RU" sz="1600" dirty="0" smtClean="0"/>
              <a:t>разработка систем машинного обучения.</a:t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/>
              <a:t>Профилируем новые разработки </a:t>
            </a:r>
          </a:p>
          <a:p>
            <a:pPr>
              <a:buNone/>
            </a:pPr>
            <a:r>
              <a:rPr lang="ru-RU" sz="1600" dirty="0" smtClean="0"/>
              <a:t>на поддержку </a:t>
            </a:r>
            <a:r>
              <a:rPr lang="ru-RU" sz="1600" b="1" dirty="0" smtClean="0"/>
              <a:t>экономики знаний</a:t>
            </a:r>
            <a:r>
              <a:rPr lang="ru-RU" sz="1600" dirty="0" smtClean="0"/>
              <a:t>.</a:t>
            </a:r>
          </a:p>
        </p:txBody>
      </p:sp>
      <p:pic>
        <p:nvPicPr>
          <p:cNvPr id="5" name="Рисунок 4" descr="70029-q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316072"/>
            <a:ext cx="2880320" cy="3209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1" y="4482986"/>
            <a:ext cx="5256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И что делать дальше с этими выпускниками?</a:t>
            </a:r>
          </a:p>
          <a:p>
            <a:pPr>
              <a:buNone/>
            </a:pPr>
            <a:r>
              <a:rPr lang="ru-RU" dirty="0" smtClean="0"/>
              <a:t>Кроме «путёвки в жизнь» мы даём им возможность начать свой бизнес тут, в рамках наших затей 7-го уклада.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638</Words>
  <Application>Microsoft Office PowerPoint</Application>
  <PresentationFormat>Экран (4:3)</PresentationFormat>
  <Paragraphs>146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выпускников 2012-2013 учебного года ШЭК «Репное»</vt:lpstr>
      <vt:lpstr>Стратегия развития Воронежской области  до 2050-го года</vt:lpstr>
      <vt:lpstr>Эскизный проект будущего</vt:lpstr>
      <vt:lpstr>Куда грести: 6-й или 7-й уклад?</vt:lpstr>
      <vt:lpstr>Откуда прыгаем? Стартовая площадка</vt:lpstr>
      <vt:lpstr>Прыжок в 7-й уклад</vt:lpstr>
      <vt:lpstr>Что нужно сделать?</vt:lpstr>
      <vt:lpstr>Профессиональные Семьи</vt:lpstr>
      <vt:lpstr>Когнитивная информатика</vt:lpstr>
      <vt:lpstr>Реформа образования</vt:lpstr>
      <vt:lpstr>Новые образовательные технологии</vt:lpstr>
      <vt:lpstr>Откуда деньги?</vt:lpstr>
      <vt:lpstr>«Куда приземляемся?»  или ожидаемые результаты</vt:lpstr>
      <vt:lpstr>Спасибо всем!!!  Состав рабочей группы: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Iris</dc:creator>
  <cp:lastModifiedBy>Iris</cp:lastModifiedBy>
  <cp:revision>75</cp:revision>
  <dcterms:modified xsi:type="dcterms:W3CDTF">2013-06-14T22:58:36Z</dcterms:modified>
</cp:coreProperties>
</file>